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2"/>
  </p:notesMasterIdLst>
  <p:sldIdLst>
    <p:sldId id="256" r:id="rId2"/>
    <p:sldId id="257" r:id="rId3"/>
    <p:sldId id="319" r:id="rId4"/>
    <p:sldId id="32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322" r:id="rId13"/>
    <p:sldId id="267" r:id="rId14"/>
    <p:sldId id="268" r:id="rId15"/>
    <p:sldId id="323" r:id="rId16"/>
    <p:sldId id="324" r:id="rId17"/>
    <p:sldId id="271" r:id="rId18"/>
    <p:sldId id="272" r:id="rId19"/>
    <p:sldId id="325" r:id="rId20"/>
    <p:sldId id="326" r:id="rId21"/>
    <p:sldId id="341" r:id="rId22"/>
    <p:sldId id="274" r:id="rId23"/>
    <p:sldId id="275" r:id="rId24"/>
    <p:sldId id="327" r:id="rId25"/>
    <p:sldId id="328" r:id="rId26"/>
    <p:sldId id="280" r:id="rId27"/>
    <p:sldId id="281" r:id="rId28"/>
    <p:sldId id="283" r:id="rId29"/>
    <p:sldId id="285" r:id="rId30"/>
    <p:sldId id="286" r:id="rId31"/>
    <p:sldId id="329" r:id="rId32"/>
    <p:sldId id="288" r:id="rId33"/>
    <p:sldId id="289" r:id="rId34"/>
    <p:sldId id="330" r:id="rId35"/>
    <p:sldId id="291" r:id="rId36"/>
    <p:sldId id="331" r:id="rId37"/>
    <p:sldId id="332" r:id="rId38"/>
    <p:sldId id="334" r:id="rId39"/>
    <p:sldId id="333" r:id="rId40"/>
    <p:sldId id="340" r:id="rId41"/>
    <p:sldId id="335" r:id="rId42"/>
    <p:sldId id="305" r:id="rId43"/>
    <p:sldId id="306" r:id="rId44"/>
    <p:sldId id="292" r:id="rId45"/>
    <p:sldId id="293" r:id="rId46"/>
    <p:sldId id="336" r:id="rId47"/>
    <p:sldId id="295" r:id="rId48"/>
    <p:sldId id="297" r:id="rId49"/>
    <p:sldId id="307" r:id="rId50"/>
    <p:sldId id="308" r:id="rId51"/>
    <p:sldId id="309" r:id="rId52"/>
    <p:sldId id="310" r:id="rId53"/>
    <p:sldId id="311" r:id="rId54"/>
    <p:sldId id="312" r:id="rId55"/>
    <p:sldId id="337" r:id="rId56"/>
    <p:sldId id="314" r:id="rId57"/>
    <p:sldId id="338" r:id="rId58"/>
    <p:sldId id="315" r:id="rId59"/>
    <p:sldId id="339" r:id="rId60"/>
    <p:sldId id="316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10" d="100"/>
          <a:sy n="110" d="100"/>
        </p:scale>
        <p:origin x="43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7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1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7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FF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5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</a:t>
            </a:r>
            <a:endParaRPr lang="ko-KR" altLang="en-US" dirty="0"/>
          </a:p>
        </p:txBody>
      </p:sp>
      <p:sp>
        <p:nvSpPr>
          <p:cNvPr id="4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7209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자바의 데이터 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 </a:t>
            </a:r>
            <a:r>
              <a:rPr lang="en-US" altLang="ko-KR" dirty="0" smtClean="0"/>
              <a:t>: 8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boolean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char</a:t>
            </a:r>
          </a:p>
          <a:p>
            <a:pPr lvl="2"/>
            <a:r>
              <a:rPr lang="en-US" altLang="ko-KR" dirty="0" smtClean="0"/>
              <a:t>byte</a:t>
            </a:r>
          </a:p>
          <a:p>
            <a:pPr lvl="2"/>
            <a:r>
              <a:rPr lang="en-US" altLang="ko-KR" dirty="0" smtClean="0"/>
              <a:t>short</a:t>
            </a:r>
          </a:p>
          <a:p>
            <a:pPr lvl="2"/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long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double</a:t>
            </a:r>
          </a:p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/>
              <a:t>: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개이며 용도는 다음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</a:t>
            </a:r>
            <a:r>
              <a:rPr lang="ko-KR" altLang="en-US" dirty="0"/>
              <a:t>지</a:t>
            </a:r>
            <a:endParaRPr lang="en-US" altLang="ko-KR" dirty="0" smtClean="0"/>
          </a:p>
          <a:p>
            <a:pPr lvl="2"/>
            <a:r>
              <a:rPr lang="ko-KR" altLang="en-US" dirty="0"/>
              <a:t>배열</a:t>
            </a:r>
            <a:r>
              <a:rPr lang="en-US" altLang="ko-KR" dirty="0"/>
              <a:t>(array)</a:t>
            </a:r>
            <a:r>
              <a:rPr lang="ko-KR" altLang="en-US" dirty="0"/>
              <a:t>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</a:t>
            </a:r>
            <a:r>
              <a:rPr lang="en-US" altLang="ko-KR" dirty="0" smtClean="0"/>
              <a:t>(interface)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기본 타입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타입의 크기가 정해져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나 운영체제에 따라 변하지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2" y="2571744"/>
            <a:ext cx="8345949" cy="35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문자열은 기본 타입이 아님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클래스로 문자열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“JDK”, “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계속하세요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문자열이 섞인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문자열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241681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String 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="JDK";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684076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FF0000"/>
                </a:solidFill>
              </a:rPr>
              <a:t>1.8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	-&gt; </a:t>
            </a:r>
            <a:r>
              <a:rPr lang="en-US" altLang="ko-KR" sz="1600" dirty="0"/>
              <a:t>"JDK1.8"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"("</a:t>
            </a:r>
            <a:r>
              <a:rPr lang="en-US" altLang="ko-KR" sz="1600" dirty="0"/>
              <a:t> + 3 +</a:t>
            </a:r>
            <a:r>
              <a:rPr lang="en-US" altLang="ko-KR" sz="1600" dirty="0">
                <a:solidFill>
                  <a:srgbClr val="00B0F0"/>
                </a:solidFill>
              </a:rPr>
              <a:t> "," </a:t>
            </a:r>
            <a:r>
              <a:rPr lang="en-US" altLang="ko-KR" sz="1600" dirty="0"/>
              <a:t>+ 5 + </a:t>
            </a:r>
            <a:r>
              <a:rPr lang="en-US" altLang="ko-KR" sz="1600" dirty="0">
                <a:solidFill>
                  <a:srgbClr val="00B0F0"/>
                </a:solidFill>
              </a:rPr>
              <a:t>")"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-&gt; </a:t>
            </a:r>
            <a:r>
              <a:rPr lang="en-US" altLang="ko-KR" sz="1600" dirty="0"/>
              <a:t>"(3,5)"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ko-KR" altLang="en-US" sz="1600" dirty="0">
                <a:solidFill>
                  <a:srgbClr val="00B0F0"/>
                </a:solidFill>
              </a:rPr>
              <a:t>이 출시됨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en-US" altLang="ko-KR" sz="1600" dirty="0"/>
              <a:t>); // "JDK1.8</a:t>
            </a:r>
            <a:r>
              <a:rPr lang="ko-KR" altLang="en-US" sz="1600" dirty="0"/>
              <a:t>이 출시됨</a:t>
            </a:r>
            <a:r>
              <a:rPr lang="en-US" altLang="ko-KR" sz="1600" dirty="0"/>
              <a:t>" </a:t>
            </a:r>
            <a:r>
              <a:rPr lang="ko-KR" altLang="en-US" sz="16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5019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변수와 선언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29526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실행 중에 값을 임시 저장하기 위한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값은 프로그램 수행 중 변경될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타입에서 정한 크기의 메모리 할당</a:t>
            </a:r>
            <a:endParaRPr lang="en-US" altLang="ko-KR" dirty="0" smtClean="0"/>
          </a:p>
          <a:p>
            <a:r>
              <a:rPr lang="ko-KR" altLang="en-US" dirty="0" smtClean="0"/>
              <a:t>변수 선언</a:t>
            </a:r>
            <a:endParaRPr lang="en-US" altLang="ko-KR" dirty="0" smtClean="0"/>
          </a:p>
          <a:p>
            <a:pPr lvl="1"/>
            <a:r>
              <a:rPr lang="ko-KR" altLang="en-US" dirty="0"/>
              <a:t>변수의 타입 다음에 변수 이름을 적어 변수를 </a:t>
            </a:r>
            <a:r>
              <a:rPr lang="ko-KR" altLang="en-US" dirty="0" smtClean="0"/>
              <a:t>선언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933056"/>
            <a:ext cx="6078932" cy="17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45550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변수 선언 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변수 선언과 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선언과 동시에 초기값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 smtClean="0"/>
              <a:t>변수 읽기와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대입 연산자인 </a:t>
            </a:r>
            <a:r>
              <a:rPr lang="en-US" altLang="ko-KR" dirty="0"/>
              <a:t>= </a:t>
            </a:r>
            <a:r>
              <a:rPr lang="ko-KR" altLang="en-US" dirty="0"/>
              <a:t>다음에 식</a:t>
            </a:r>
            <a:r>
              <a:rPr lang="en-US" altLang="ko-KR" dirty="0"/>
              <a:t>(expression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15616" y="3573016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radius = 10;</a:t>
            </a:r>
          </a:p>
          <a:p>
            <a:r>
              <a:rPr lang="en-US" altLang="ko-KR" sz="1400" b="1" dirty="0" smtClean="0"/>
              <a:t>char c1 = 'a</a:t>
            </a:r>
            <a:r>
              <a:rPr lang="en-US" altLang="ko-KR" sz="1400" b="1" dirty="0"/>
              <a:t>'</a:t>
            </a:r>
            <a:r>
              <a:rPr lang="en-US" altLang="ko-KR" sz="1400" b="1" dirty="0" smtClean="0"/>
              <a:t>, c2 = 'b', c3 = 'c';</a:t>
            </a:r>
          </a:p>
          <a:p>
            <a:r>
              <a:rPr lang="en-US" altLang="ko-KR" sz="1400" dirty="0" smtClean="0"/>
              <a:t>double weight = 75.56;</a:t>
            </a:r>
            <a:endParaRPr lang="en-US" altLang="ko-KR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115616" y="5533495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radius = 10 * 5;</a:t>
            </a:r>
          </a:p>
          <a:p>
            <a:r>
              <a:rPr lang="en-US" altLang="ko-KR" sz="1400" dirty="0"/>
              <a:t>c1 = </a:t>
            </a:r>
            <a:r>
              <a:rPr lang="en-US" altLang="ko-KR" sz="1400" dirty="0" smtClean="0"/>
              <a:t>'r</a:t>
            </a:r>
            <a:r>
              <a:rPr lang="en-US" altLang="ko-KR" sz="1400" dirty="0"/>
              <a:t>';</a:t>
            </a:r>
          </a:p>
          <a:p>
            <a:r>
              <a:rPr lang="en-US" altLang="ko-KR" sz="1400" dirty="0"/>
              <a:t>weight = weight + 5.0;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1785751"/>
            <a:ext cx="44709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radius;</a:t>
            </a:r>
          </a:p>
          <a:p>
            <a:r>
              <a:rPr lang="en-US" altLang="ko-KR" sz="1400" b="1" dirty="0" smtClean="0"/>
              <a:t>char c1, c2, c3; </a:t>
            </a:r>
            <a:r>
              <a:rPr lang="en-US" altLang="ko-KR" sz="1400" dirty="0" smtClean="0"/>
              <a:t>// 3 </a:t>
            </a:r>
            <a:r>
              <a:rPr lang="ko-KR" altLang="en-US" sz="1400" dirty="0" smtClean="0"/>
              <a:t>개의 변수를 한 번에 선언한다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8538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리터럴과 정수 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리터럴</a:t>
            </a:r>
            <a:r>
              <a:rPr lang="en-US" altLang="ko-KR" dirty="0" smtClean="0"/>
              <a:t>(literal)</a:t>
            </a:r>
          </a:p>
          <a:p>
            <a:pPr lvl="1"/>
            <a:r>
              <a:rPr lang="ko-KR" altLang="en-US" dirty="0" smtClean="0"/>
              <a:t>프로그램에서 직접 표현한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34</a:t>
            </a:r>
            <a:r>
              <a:rPr lang="en-US" altLang="ko-KR" dirty="0"/>
              <a:t>, 42.195, </a:t>
            </a:r>
            <a:r>
              <a:rPr lang="en-US" altLang="ko-KR" dirty="0" smtClean="0"/>
              <a:t>＇%＇, </a:t>
            </a:r>
            <a:r>
              <a:rPr lang="en-US" altLang="ko-KR" dirty="0"/>
              <a:t>true, </a:t>
            </a:r>
            <a:r>
              <a:rPr lang="en-US" altLang="ko-KR" dirty="0" smtClean="0"/>
              <a:t>＂hello＂</a:t>
            </a:r>
          </a:p>
          <a:p>
            <a:r>
              <a:rPr lang="ko-KR" altLang="en-US" dirty="0" smtClean="0"/>
              <a:t>정수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형으로 컴파일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숫자 뒤에 </a:t>
            </a:r>
            <a:r>
              <a:rPr lang="en-US" altLang="ko-KR" dirty="0" smtClean="0"/>
              <a:t>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을 붙여 표시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long g = 24L;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7624" y="3861048"/>
            <a:ext cx="460851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진수 </a:t>
            </a:r>
            <a:r>
              <a:rPr lang="ko-KR" altLang="en-US" sz="1400" dirty="0" err="1" smtClean="0">
                <a:latin typeface="+mj-ea"/>
                <a:ea typeface="+mj-ea"/>
              </a:rPr>
              <a:t>리터럴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15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</a:t>
            </a:r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으로 시작하면 </a:t>
            </a:r>
            <a:r>
              <a:rPr lang="en-US" altLang="ko-KR" sz="1400" dirty="0">
                <a:latin typeface="+mj-ea"/>
                <a:ea typeface="+mj-ea"/>
              </a:rPr>
              <a:t>8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13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0x</a:t>
            </a:r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0x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16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21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0b</a:t>
            </a:r>
            <a:r>
              <a:rPr lang="en-US" altLang="ko-KR" sz="1400" dirty="0">
                <a:latin typeface="+mj-ea"/>
                <a:ea typeface="+mj-ea"/>
              </a:rPr>
              <a:t>0101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0b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5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88224" y="3861048"/>
            <a:ext cx="15121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n = 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m = 015;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k = 0x15</a:t>
            </a:r>
            <a:r>
              <a:rPr lang="en-US" altLang="ko-KR" sz="1400" dirty="0" smtClean="0">
                <a:latin typeface="+mj-ea"/>
                <a:ea typeface="+mj-ea"/>
              </a:rPr>
              <a:t>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b </a:t>
            </a:r>
            <a:r>
              <a:rPr lang="en-US" altLang="ko-KR" sz="1400" dirty="0">
                <a:latin typeface="+mj-ea"/>
                <a:ea typeface="+mj-ea"/>
              </a:rPr>
              <a:t>= </a:t>
            </a:r>
            <a:r>
              <a:rPr lang="en-US" altLang="ko-KR" sz="1400" dirty="0" smtClean="0">
                <a:latin typeface="+mj-ea"/>
                <a:ea typeface="+mj-ea"/>
              </a:rPr>
              <a:t>0b0101;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012160" y="4221088"/>
            <a:ext cx="36004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소수점 형태나 지수 형태로 표현한 실수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12. 12.0 .1234 0.1234 1234E-4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실수 </a:t>
            </a:r>
            <a:r>
              <a:rPr lang="ko-KR" altLang="en-US" dirty="0"/>
              <a:t>타입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타입으로 컴파일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숫자 뒤에 </a:t>
            </a:r>
            <a:r>
              <a:rPr lang="en-US" altLang="ko-KR" dirty="0" smtClean="0"/>
              <a:t>f(float)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d(double)</a:t>
            </a:r>
            <a:r>
              <a:rPr lang="ko-KR" altLang="en-US" dirty="0" smtClean="0"/>
              <a:t>을 명시적으로 붙이기도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1055" y="2857163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double d = 0.1234;</a:t>
            </a:r>
          </a:p>
          <a:p>
            <a:r>
              <a:rPr lang="en-US" altLang="ko-KR" sz="1600" dirty="0" smtClean="0"/>
              <a:t>double e = 1234E-4; // 1234E-4 = 1234x10</a:t>
            </a:r>
            <a:r>
              <a:rPr lang="en-US" altLang="ko-KR" sz="1600" baseline="30000" dirty="0" smtClean="0"/>
              <a:t>-4</a:t>
            </a:r>
            <a:r>
              <a:rPr lang="ko-KR" altLang="en-US" sz="1600" dirty="0" smtClean="0"/>
              <a:t>이므로 </a:t>
            </a:r>
            <a:r>
              <a:rPr lang="en-US" altLang="ko-KR" sz="1600" dirty="0" smtClean="0"/>
              <a:t>0.1234</a:t>
            </a:r>
            <a:r>
              <a:rPr lang="ko-KR" altLang="en-US" sz="1600" dirty="0" smtClean="0"/>
              <a:t>와 동일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81055" y="4509120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float f = 0.1234</a:t>
            </a:r>
            <a:r>
              <a:rPr lang="en-US" altLang="ko-KR" sz="1600" b="1" dirty="0"/>
              <a:t>f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double w = .1234</a:t>
            </a:r>
            <a:r>
              <a:rPr lang="en-US" altLang="ko-KR" sz="1600" b="1" dirty="0"/>
              <a:t>D</a:t>
            </a:r>
            <a:r>
              <a:rPr lang="en-US" altLang="ko-KR" sz="1600" dirty="0"/>
              <a:t>; // .1234D</a:t>
            </a:r>
            <a:r>
              <a:rPr lang="ko-KR" altLang="en-US" sz="1600" dirty="0"/>
              <a:t>와 </a:t>
            </a:r>
            <a:r>
              <a:rPr lang="en-US" altLang="ko-KR" sz="1600" dirty="0"/>
              <a:t>.1234</a:t>
            </a:r>
            <a:r>
              <a:rPr lang="ko-KR" altLang="en-US" sz="1600" dirty="0"/>
              <a:t>는 동일</a:t>
            </a:r>
          </a:p>
        </p:txBody>
      </p:sp>
    </p:spTree>
    <p:extLst>
      <p:ext uri="{BB962C8B-B14F-4D97-AF65-F5344CB8AC3E}">
        <p14:creationId xmlns:p14="http://schemas.microsoft.com/office/powerpoint/2010/main" val="39518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리터럴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단일 인용부호</a:t>
            </a:r>
            <a:r>
              <a:rPr lang="en-US" altLang="ko-KR" dirty="0" smtClean="0"/>
              <a:t>(' ')</a:t>
            </a:r>
            <a:r>
              <a:rPr lang="ko-KR" altLang="en-US" dirty="0" smtClean="0"/>
              <a:t>로 문자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'w</a:t>
            </a:r>
            <a:r>
              <a:rPr lang="en-US" altLang="ko-KR" dirty="0"/>
              <a:t>', 'A', '</a:t>
            </a:r>
            <a:r>
              <a:rPr lang="ko-KR" altLang="en-US" dirty="0"/>
              <a:t>가</a:t>
            </a:r>
            <a:r>
              <a:rPr lang="en-US" altLang="ko-KR" dirty="0"/>
              <a:t>', '*', '3', '</a:t>
            </a:r>
            <a:r>
              <a:rPr lang="ko-KR" altLang="en-US" dirty="0"/>
              <a:t>글</a:t>
            </a:r>
            <a:r>
              <a:rPr lang="en-US" altLang="ko-KR" dirty="0"/>
              <a:t>', \</a:t>
            </a:r>
            <a:r>
              <a:rPr lang="en-US" altLang="ko-KR" dirty="0" smtClean="0"/>
              <a:t>u0041</a:t>
            </a:r>
          </a:p>
          <a:p>
            <a:pPr lvl="2"/>
            <a:r>
              <a:rPr lang="en-US" altLang="ko-KR" dirty="0" smtClean="0"/>
              <a:t>\u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(2</a:t>
            </a:r>
            <a:r>
              <a:rPr lang="ko-KR" altLang="en-US" dirty="0" smtClean="0"/>
              <a:t>바이트의 유니코드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\u0041 -&gt; </a:t>
            </a:r>
            <a:r>
              <a:rPr lang="ko-KR" altLang="en-US" dirty="0" smtClean="0"/>
              <a:t>문자 </a:t>
            </a:r>
            <a:r>
              <a:rPr lang="en-US" altLang="ko-KR" dirty="0" smtClean="0"/>
              <a:t>'A'</a:t>
            </a:r>
            <a:r>
              <a:rPr lang="ko-KR" altLang="en-US" dirty="0" smtClean="0"/>
              <a:t>의 유니코드</a:t>
            </a:r>
            <a:r>
              <a:rPr lang="en-US" altLang="ko-KR" dirty="0" smtClean="0"/>
              <a:t>(0041)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\uae00 -&gt; </a:t>
            </a:r>
            <a:r>
              <a:rPr lang="ko-KR" altLang="en-US" dirty="0" smtClean="0"/>
              <a:t>한글문자 </a:t>
            </a:r>
            <a:r>
              <a:rPr lang="en-US" altLang="ko-KR" dirty="0" smtClean="0"/>
              <a:t>'</a:t>
            </a:r>
            <a:r>
              <a:rPr lang="ko-KR" altLang="en-US" dirty="0" smtClean="0"/>
              <a:t>글</a:t>
            </a:r>
            <a:r>
              <a:rPr lang="en-US" altLang="ko-KR" dirty="0" smtClean="0"/>
              <a:t>'</a:t>
            </a:r>
            <a:r>
              <a:rPr lang="ko-KR" altLang="en-US" dirty="0" smtClean="0"/>
              <a:t>의 유니코드</a:t>
            </a:r>
            <a:r>
              <a:rPr lang="en-US" altLang="ko-KR" dirty="0" smtClean="0"/>
              <a:t>(ae00)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특수문자 </a:t>
            </a:r>
            <a:r>
              <a:rPr lang="ko-KR" altLang="en-US" dirty="0" err="1"/>
              <a:t>리터럴은</a:t>
            </a:r>
            <a:r>
              <a:rPr lang="ko-KR" altLang="en-US" dirty="0"/>
              <a:t> 백슬래시</a:t>
            </a:r>
            <a:r>
              <a:rPr lang="en-US" altLang="ko-KR" dirty="0"/>
              <a:t>(\)</a:t>
            </a:r>
            <a:r>
              <a:rPr lang="ko-KR" altLang="en-US" dirty="0"/>
              <a:t>로 시작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3068960"/>
            <a:ext cx="642359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a = 'A';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b = 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c = \u0041;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'A'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(0041)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d = \uae00;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(ae00)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869160"/>
            <a:ext cx="6351582" cy="1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 err="1" smtClean="0"/>
              <a:t>리터럴과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false</a:t>
            </a:r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 변수에 치환하거나 </a:t>
            </a:r>
            <a:r>
              <a:rPr lang="ko-KR" altLang="en-US" dirty="0" err="1"/>
              <a:t>조건문에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98567" y="2852936"/>
            <a:ext cx="7965653" cy="1600438"/>
            <a:chOff x="710803" y="2708920"/>
            <a:chExt cx="7965653" cy="160043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708920"/>
              <a:ext cx="7560840" cy="16004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a = true;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b = 10 &gt; 0; // 10&gt;0</a:t>
              </a:r>
              <a:r>
                <a:rPr lang="ko-KR" altLang="en-US" sz="1400" dirty="0"/>
                <a:t>가 참이므로 </a:t>
              </a:r>
              <a:r>
                <a:rPr lang="en-US" altLang="ko-KR" sz="1400" dirty="0"/>
                <a:t>b </a:t>
              </a:r>
              <a:r>
                <a:rPr lang="ko-KR" altLang="en-US" sz="1400" dirty="0"/>
                <a:t>값은 </a:t>
              </a:r>
              <a:r>
                <a:rPr lang="en-US" altLang="ko-KR" sz="1400" dirty="0"/>
                <a:t>true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</a:t>
              </a:r>
              <a:r>
                <a:rPr lang="en-US" altLang="ko-KR" sz="1400" b="1" dirty="0"/>
                <a:t>c = 1</a:t>
              </a:r>
              <a:r>
                <a:rPr lang="en-US" altLang="ko-KR" sz="1400" dirty="0"/>
                <a:t>; // </a:t>
              </a:r>
              <a:r>
                <a:rPr lang="ko-KR" altLang="en-US" sz="1400" dirty="0" smtClean="0"/>
                <a:t>타입 불일치 </a:t>
              </a:r>
              <a:r>
                <a:rPr lang="ko-KR" altLang="en-US" sz="1400" dirty="0"/>
                <a:t>오류</a:t>
              </a:r>
              <a:r>
                <a:rPr lang="en-US" altLang="ko-KR" sz="1400" dirty="0"/>
                <a:t>. C/C++</a:t>
              </a:r>
              <a:r>
                <a:rPr lang="ko-KR" altLang="en-US" sz="1400" dirty="0"/>
                <a:t>와 달리 자바에서 </a:t>
              </a:r>
              <a:r>
                <a:rPr lang="en-US" altLang="ko-KR" sz="1400" dirty="0"/>
                <a:t>1,0</a:t>
              </a:r>
              <a:r>
                <a:rPr lang="ko-KR" altLang="en-US" sz="1400" dirty="0"/>
                <a:t>을 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거짓으로 사용 </a:t>
              </a:r>
              <a:r>
                <a:rPr lang="ko-KR" altLang="en-US" sz="1400" dirty="0" smtClean="0"/>
                <a:t>불가</a:t>
              </a:r>
              <a:endParaRPr lang="en-US" altLang="ko-KR" sz="1400" dirty="0" smtClean="0"/>
            </a:p>
            <a:p>
              <a:endParaRPr lang="ko-KR" altLang="en-US" sz="1400" dirty="0"/>
            </a:p>
            <a:p>
              <a:r>
                <a:rPr lang="en-US" altLang="ko-KR" sz="1400" dirty="0"/>
                <a:t>while(</a:t>
              </a:r>
              <a:r>
                <a:rPr lang="en-US" altLang="ko-KR" sz="1400" b="1" dirty="0"/>
                <a:t>true</a:t>
              </a:r>
              <a:r>
                <a:rPr lang="en-US" altLang="ko-KR" sz="1400" dirty="0"/>
                <a:t>) { // </a:t>
              </a:r>
              <a:r>
                <a:rPr lang="ko-KR" altLang="en-US" sz="1400" dirty="0"/>
                <a:t>무한 </a:t>
              </a:r>
              <a:r>
                <a:rPr lang="ko-KR" altLang="en-US" sz="1400" dirty="0" smtClean="0"/>
                <a:t>루프</a:t>
              </a:r>
              <a:r>
                <a:rPr lang="en-US" altLang="ko-KR" sz="1400" dirty="0" smtClean="0"/>
                <a:t>. while(1)</a:t>
              </a:r>
              <a:r>
                <a:rPr lang="ko-KR" altLang="en-US" sz="1400" dirty="0" smtClean="0"/>
                <a:t>로 사용하면 안 됨</a:t>
              </a:r>
              <a:endParaRPr lang="ko-KR" altLang="en-US" sz="1400" dirty="0"/>
            </a:p>
            <a:p>
              <a:r>
                <a:rPr lang="en-US" altLang="ko-KR" sz="1400" dirty="0"/>
                <a:t>...</a:t>
              </a:r>
            </a:p>
            <a:p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803" y="3151310"/>
              <a:ext cx="404813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34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기본 타입 이외의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null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레퍼런스에</a:t>
            </a:r>
            <a:r>
              <a:rPr lang="ko-KR" altLang="en-US" dirty="0" smtClean="0"/>
              <a:t> 대입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이중 인용부호로 묶어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"</a:t>
            </a:r>
            <a:r>
              <a:rPr lang="en-US" altLang="ko-KR" dirty="0"/>
              <a:t>Good", "Morning", "</a:t>
            </a:r>
            <a:r>
              <a:rPr lang="ko-KR" altLang="en-US" dirty="0"/>
              <a:t>자바</a:t>
            </a:r>
            <a:r>
              <a:rPr lang="en-US" altLang="ko-KR" dirty="0"/>
              <a:t>", "3.19", "26", "a</a:t>
            </a:r>
            <a:r>
              <a:rPr lang="en-US" altLang="ko-KR" dirty="0" smtClean="0"/>
              <a:t>"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자동 처리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5085184"/>
            <a:ext cx="53103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str</a:t>
            </a:r>
            <a:r>
              <a:rPr lang="en-US" altLang="ko-KR" sz="1600" dirty="0" smtClean="0"/>
              <a:t> = “Good";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1033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strike="sngStrike" dirty="0" err="1"/>
              <a:t>int</a:t>
            </a:r>
            <a:r>
              <a:rPr lang="en-US" altLang="ko-KR" sz="1600" strike="sngStrike" dirty="0"/>
              <a:t> n = null</a:t>
            </a:r>
            <a:r>
              <a:rPr lang="en-US" altLang="ko-KR" sz="1600" dirty="0"/>
              <a:t>;	// </a:t>
            </a:r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타입에 </a:t>
            </a:r>
            <a:r>
              <a:rPr lang="ko-KR" altLang="en-US" sz="1600" dirty="0"/>
              <a:t>사용 불가</a:t>
            </a:r>
            <a:endParaRPr lang="en-US" altLang="ko-KR" sz="1600" dirty="0"/>
          </a:p>
          <a:p>
            <a:r>
              <a:rPr lang="en-US" altLang="ko-KR" sz="1600" dirty="0"/>
              <a:t>String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= null;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9" y="2282777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0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자바프로그램의 기본 구조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5655" y="1405800"/>
            <a:ext cx="5400601" cy="475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/* </a:t>
            </a:r>
          </a:p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*	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파일 </a:t>
            </a:r>
            <a:r>
              <a:rPr lang="en-US" altLang="ko-KR" sz="1400" dirty="0" smtClean="0">
                <a:solidFill>
                  <a:srgbClr val="0070C0"/>
                </a:solidFill>
              </a:rPr>
              <a:t>: Hello.java</a:t>
            </a:r>
          </a:p>
          <a:p>
            <a:pPr defTabSz="180000"/>
            <a:r>
              <a:rPr lang="ko-KR" altLang="en-US" sz="1400" dirty="0" smtClean="0">
                <a:solidFill>
                  <a:srgbClr val="0070C0"/>
                </a:solidFill>
              </a:rPr>
              <a:t>*</a:t>
            </a:r>
            <a:r>
              <a:rPr lang="en-US" altLang="ko-KR" sz="1400" dirty="0" smtClean="0">
                <a:solidFill>
                  <a:srgbClr val="0070C0"/>
                </a:solidFill>
              </a:rPr>
              <a:t>/</a:t>
            </a:r>
          </a:p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n,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m)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return n + m;</a:t>
            </a:r>
            <a:endParaRPr lang="ko-KR" altLang="en-US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70C0"/>
                </a:solidFill>
              </a:rPr>
              <a:t>// main()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메소드에서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 시작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 = 20;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s = sum(i, 10);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sum()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</a:t>
            </a:r>
            <a:r>
              <a:rPr lang="ko-KR" altLang="en-US" sz="1400" dirty="0" smtClean="0">
                <a:solidFill>
                  <a:srgbClr val="0070C0"/>
                </a:solidFill>
              </a:rPr>
              <a:t> 호출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(a);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 </a:t>
            </a:r>
            <a:r>
              <a:rPr lang="en-US" altLang="ko-KR" sz="1400" dirty="0" smtClean="0">
                <a:solidFill>
                  <a:srgbClr val="0070C0"/>
                </a:solidFill>
              </a:rPr>
              <a:t>'?' </a:t>
            </a:r>
            <a:r>
              <a:rPr lang="ko-KR" altLang="en-US" sz="1400" dirty="0" smtClean="0">
                <a:solidFill>
                  <a:srgbClr val="0070C0"/>
                </a:solidFill>
              </a:rPr>
              <a:t>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("Hello");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"Hello"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문자열 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정수 </a:t>
            </a:r>
            <a:r>
              <a:rPr lang="en-US" altLang="ko-KR" sz="1400" dirty="0" smtClean="0">
                <a:solidFill>
                  <a:srgbClr val="0070C0"/>
                </a:solidFill>
              </a:rPr>
              <a:t>s </a:t>
            </a:r>
            <a:r>
              <a:rPr lang="ko-KR" altLang="en-US" sz="1400" dirty="0" smtClean="0">
                <a:solidFill>
                  <a:srgbClr val="0070C0"/>
                </a:solidFill>
              </a:rPr>
              <a:t>값 화면 출력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135260" y="27304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2581" y="466562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416399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클래스 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71940" y="1405800"/>
            <a:ext cx="107118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?</a:t>
            </a:r>
          </a:p>
          <a:p>
            <a:r>
              <a:rPr lang="en-US" altLang="ko-KR" sz="1400" dirty="0" smtClean="0"/>
              <a:t>Hello</a:t>
            </a:r>
            <a:endParaRPr lang="en-US" altLang="ko-KR" sz="1400" dirty="0"/>
          </a:p>
          <a:p>
            <a:r>
              <a:rPr lang="en-US" altLang="ko-KR" sz="1400" dirty="0"/>
              <a:t>30</a:t>
            </a:r>
          </a:p>
        </p:txBody>
      </p:sp>
      <p:sp>
        <p:nvSpPr>
          <p:cNvPr id="22" name="오른쪽 중괄호 21"/>
          <p:cNvSpPr/>
          <p:nvPr/>
        </p:nvSpPr>
        <p:spPr>
          <a:xfrm>
            <a:off x="4880799" y="2611651"/>
            <a:ext cx="288033" cy="576064"/>
          </a:xfrm>
          <a:prstGeom prst="rightBrace">
            <a:avLst>
              <a:gd name="adj1" fmla="val 2309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>
            <a:off x="6228184" y="3645024"/>
            <a:ext cx="360041" cy="237975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중괄호 23"/>
          <p:cNvSpPr/>
          <p:nvPr/>
        </p:nvSpPr>
        <p:spPr>
          <a:xfrm rot="10800000">
            <a:off x="1031435" y="2276872"/>
            <a:ext cx="444220" cy="388843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Tip.</a:t>
            </a:r>
            <a:r>
              <a:rPr lang="ko-KR" altLang="en-US" dirty="0"/>
              <a:t> </a:t>
            </a:r>
            <a:r>
              <a:rPr lang="en-US" altLang="ko-KR" dirty="0"/>
              <a:t>JDK7</a:t>
            </a:r>
            <a:r>
              <a:rPr lang="ko-KR" altLang="en-US" dirty="0"/>
              <a:t>부터 숫자에 ‘</a:t>
            </a:r>
            <a:r>
              <a:rPr lang="en-US" altLang="ko-KR" dirty="0" smtClean="0"/>
              <a:t>_’</a:t>
            </a:r>
            <a:r>
              <a:rPr lang="ko-KR" altLang="en-US" dirty="0" smtClean="0"/>
              <a:t> 허용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가독성</a:t>
            </a:r>
            <a:r>
              <a:rPr lang="ko-KR" altLang="en-US" dirty="0"/>
              <a:t> 높임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숫자 </a:t>
            </a:r>
            <a:r>
              <a:rPr lang="ko-KR" altLang="en-US" dirty="0" err="1"/>
              <a:t>리터럴의</a:t>
            </a:r>
            <a:r>
              <a:rPr lang="ko-KR" altLang="en-US" dirty="0"/>
              <a:t> 아무 위치에나 </a:t>
            </a:r>
            <a:r>
              <a:rPr lang="ko-KR" altLang="en-US" dirty="0" err="1"/>
              <a:t>언더스코어</a:t>
            </a:r>
            <a:r>
              <a:rPr lang="en-US" altLang="ko-KR" dirty="0" smtClean="0"/>
              <a:t>(‘_’)</a:t>
            </a:r>
            <a:r>
              <a:rPr lang="ko-KR" altLang="en-US" dirty="0" smtClean="0"/>
              <a:t> 허용</a:t>
            </a:r>
            <a:endParaRPr lang="en-US" altLang="ko-KR" dirty="0" smtClean="0"/>
          </a:p>
          <a:p>
            <a:pPr lvl="1"/>
            <a:r>
              <a:rPr lang="ko-KR" altLang="en-US" dirty="0"/>
              <a:t>컴파일러는 </a:t>
            </a:r>
            <a:r>
              <a:rPr lang="ko-KR" altLang="en-US" dirty="0" err="1" smtClean="0"/>
              <a:t>리터럴에서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_’</a:t>
            </a:r>
            <a:r>
              <a:rPr lang="ko-KR" altLang="en-US" dirty="0" smtClean="0"/>
              <a:t>를 </a:t>
            </a:r>
            <a:r>
              <a:rPr lang="ko-KR" altLang="en-US" dirty="0"/>
              <a:t>빼고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허용되지 않는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경우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780928"/>
            <a:ext cx="727280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price = </a:t>
            </a:r>
            <a:r>
              <a:rPr lang="en-US" altLang="ko-KR" sz="1400" b="1" dirty="0"/>
              <a:t>20_100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20100</a:t>
            </a:r>
            <a:r>
              <a:rPr lang="ko-KR" altLang="en-US" sz="1400" dirty="0"/>
              <a:t>과 동일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cardNumber</a:t>
            </a:r>
            <a:r>
              <a:rPr lang="en-US" altLang="ko-KR" sz="1400" dirty="0"/>
              <a:t> = </a:t>
            </a:r>
            <a:r>
              <a:rPr lang="en-US" altLang="ko-KR" sz="1400" b="1" dirty="0"/>
              <a:t>1234_5678_1357_9998</a:t>
            </a:r>
            <a:r>
              <a:rPr lang="en-US" altLang="ko-KR" sz="1400" dirty="0"/>
              <a:t>L; </a:t>
            </a:r>
            <a:r>
              <a:rPr lang="en-US" altLang="ko-KR" sz="1400" dirty="0" smtClean="0"/>
              <a:t>	// 1234567813579998L</a:t>
            </a:r>
            <a:r>
              <a:rPr lang="ko-KR" altLang="en-US" sz="1400" dirty="0"/>
              <a:t>와 같음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controlBits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0b10110100_01011011_10110011_111110000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maxLong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0x7fff_ffff_ffff_ffff</a:t>
            </a:r>
            <a:r>
              <a:rPr lang="en-US" altLang="ko-KR" sz="1400" dirty="0"/>
              <a:t>L;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age = </a:t>
            </a:r>
            <a:r>
              <a:rPr lang="en-US" altLang="ko-KR" sz="1400" b="1" dirty="0"/>
              <a:t>2______5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25</a:t>
            </a:r>
            <a:r>
              <a:rPr lang="ko-KR" altLang="en-US" sz="1400" dirty="0"/>
              <a:t>와 동일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608" y="5013176"/>
            <a:ext cx="72728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x = </a:t>
            </a:r>
            <a:r>
              <a:rPr lang="en-US" altLang="ko-KR" sz="1400" b="1" dirty="0"/>
              <a:t>15_</a:t>
            </a:r>
            <a:r>
              <a:rPr lang="en-US" altLang="ko-KR" sz="1400" dirty="0"/>
              <a:t>; </a:t>
            </a:r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리터럴</a:t>
            </a:r>
            <a:r>
              <a:rPr lang="ko-KR" altLang="en-US" sz="1400" dirty="0"/>
              <a:t> 끝에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double pi = </a:t>
            </a:r>
            <a:r>
              <a:rPr lang="en-US" altLang="ko-KR" sz="1400" b="1" dirty="0"/>
              <a:t>3_.14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소수점</a:t>
            </a:r>
            <a:r>
              <a:rPr lang="en-US" altLang="ko-KR" sz="1400" dirty="0"/>
              <a:t>(.) </a:t>
            </a:r>
            <a:r>
              <a:rPr lang="ko-KR" altLang="en-US" sz="1400" dirty="0"/>
              <a:t>앞뒤에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idNum</a:t>
            </a:r>
            <a:r>
              <a:rPr lang="en-US" altLang="ko-KR" sz="1400" dirty="0"/>
              <a:t> = </a:t>
            </a:r>
            <a:r>
              <a:rPr lang="en-US" altLang="ko-KR" sz="1400" b="1" dirty="0" smtClean="0"/>
              <a:t>981231_1234567_L</a:t>
            </a:r>
            <a:r>
              <a:rPr lang="en-US" altLang="ko-KR" sz="1400" dirty="0"/>
              <a:t>; 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_L(_F) </a:t>
            </a:r>
            <a:r>
              <a:rPr lang="ko-KR" altLang="en-US" sz="1400" dirty="0"/>
              <a:t>앞에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 = </a:t>
            </a:r>
            <a:r>
              <a:rPr lang="en-US" altLang="ko-KR" sz="1400" b="1" dirty="0"/>
              <a:t>0_x15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0x </a:t>
            </a:r>
            <a:r>
              <a:rPr lang="ko-KR" altLang="en-US" sz="1400" dirty="0"/>
              <a:t>중간이나 끝에 사용할 수 없다</a:t>
            </a:r>
            <a:r>
              <a:rPr lang="en-US" altLang="ko-KR" sz="1400" dirty="0"/>
              <a:t>. 0x_15(</a:t>
            </a:r>
            <a:r>
              <a:rPr lang="ko-KR" altLang="en-US" sz="1400" dirty="0"/>
              <a:t>오류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0120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3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Tip.</a:t>
            </a:r>
            <a:r>
              <a:rPr lang="ko-KR" altLang="en-US" dirty="0"/>
              <a:t>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/>
              <a:t>키워드를 </a:t>
            </a:r>
            <a:r>
              <a:rPr lang="ko-KR" altLang="en-US" dirty="0" smtClean="0"/>
              <a:t>사용하여 </a:t>
            </a:r>
            <a:r>
              <a:rPr lang="ko-KR" altLang="en-US" dirty="0"/>
              <a:t>변수 타입 생략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var</a:t>
            </a:r>
            <a:r>
              <a:rPr lang="ko-KR" altLang="en-US" dirty="0" smtClean="0"/>
              <a:t> 키워드</a:t>
            </a:r>
            <a:endParaRPr lang="en-US" altLang="ko-KR" dirty="0" smtClean="0"/>
          </a:p>
          <a:p>
            <a:pPr lvl="1"/>
            <a:r>
              <a:rPr lang="en-US" altLang="ko-KR" dirty="0"/>
              <a:t>Java 10</a:t>
            </a:r>
            <a:r>
              <a:rPr lang="ko-KR" altLang="en-US" dirty="0"/>
              <a:t>부터 </a:t>
            </a:r>
            <a:r>
              <a:rPr lang="ko-KR" altLang="en-US" dirty="0" smtClean="0"/>
              <a:t>도입된 키워드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ko-KR" altLang="en-US" dirty="0" smtClean="0"/>
              <a:t>와 동일한 기능으로 </a:t>
            </a:r>
            <a:r>
              <a:rPr lang="en-US" altLang="ko-KR" dirty="0" smtClean="0"/>
              <a:t>C++(2011</a:t>
            </a:r>
            <a:r>
              <a:rPr lang="ko-KR" altLang="en-US" dirty="0" smtClean="0"/>
              <a:t>년 표준부터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auto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변수의 선언에만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타입 선언 생략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컴파일러가 변수 타입 추론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변수 선언문에 </a:t>
            </a:r>
            <a:r>
              <a:rPr lang="ko-KR" altLang="en-US" dirty="0" smtClean="0"/>
              <a:t>반드시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52944" y="3789040"/>
            <a:ext cx="727280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price = 200;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price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name</a:t>
            </a:r>
            <a:r>
              <a:rPr lang="ko-KR" altLang="en-US" sz="1400" dirty="0"/>
              <a:t>은 </a:t>
            </a:r>
            <a:r>
              <a:rPr lang="en-US" altLang="ko-KR" sz="1400" dirty="0"/>
              <a:t>String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pi = 3.14;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pi</a:t>
            </a:r>
            <a:r>
              <a:rPr lang="ko-KR" altLang="en-US" sz="1400" dirty="0"/>
              <a:t>는 </a:t>
            </a:r>
            <a:r>
              <a:rPr lang="en-US" altLang="ko-KR" sz="1400" dirty="0"/>
              <a:t>double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point = new Point();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point</a:t>
            </a:r>
            <a:r>
              <a:rPr lang="ko-KR" altLang="en-US" sz="1400" dirty="0"/>
              <a:t>는 </a:t>
            </a:r>
            <a:r>
              <a:rPr lang="en-US" altLang="ko-KR" sz="1400" dirty="0"/>
              <a:t>Point </a:t>
            </a:r>
            <a:r>
              <a:rPr lang="ko-KR" altLang="en-US" sz="1400" dirty="0"/>
              <a:t>타입으로 결정</a:t>
            </a:r>
            <a:r>
              <a:rPr lang="en-US" altLang="ko-KR" sz="1400" dirty="0"/>
              <a:t>(4</a:t>
            </a:r>
            <a:r>
              <a:rPr lang="ko-KR" altLang="en-US" sz="1400" dirty="0"/>
              <a:t>장 참조</a:t>
            </a:r>
            <a:r>
              <a:rPr lang="en-US" altLang="ko-KR" sz="1400" dirty="0"/>
              <a:t>)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v = new Vector&lt;Integer&gt;();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v</a:t>
            </a:r>
            <a:r>
              <a:rPr lang="ko-KR" altLang="en-US" sz="1400" dirty="0"/>
              <a:t>는 </a:t>
            </a:r>
            <a:r>
              <a:rPr lang="en-US" altLang="ko-KR" sz="1400" dirty="0"/>
              <a:t>Vector&lt;integer&gt; </a:t>
            </a:r>
            <a:r>
              <a:rPr lang="ko-KR" altLang="en-US" sz="1400" dirty="0"/>
              <a:t>타입으로 결정</a:t>
            </a:r>
            <a:r>
              <a:rPr lang="en-US" altLang="ko-KR" sz="1400" dirty="0"/>
              <a:t>(7</a:t>
            </a:r>
            <a:r>
              <a:rPr lang="ko-KR" altLang="en-US" sz="1400" dirty="0"/>
              <a:t>장 참조</a:t>
            </a:r>
            <a:r>
              <a:rPr lang="en-US" altLang="ko-KR" sz="1400" dirty="0"/>
              <a:t>)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1052944" y="5661248"/>
            <a:ext cx="727280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name; </a:t>
            </a:r>
            <a:r>
              <a:rPr lang="en-US" altLang="ko-KR" sz="1400" dirty="0" smtClean="0"/>
              <a:t>		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변수 </a:t>
            </a:r>
            <a:r>
              <a:rPr lang="en-US" altLang="ko-KR" sz="1400" dirty="0"/>
              <a:t>name</a:t>
            </a:r>
            <a:r>
              <a:rPr lang="ko-KR" altLang="en-US" sz="1400" dirty="0"/>
              <a:t>의 타입을 추론할 수 없음</a:t>
            </a:r>
            <a:endParaRPr lang="ko-KR" altLang="en-US" sz="1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566124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3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상수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 </a:t>
            </a:r>
            <a:r>
              <a:rPr lang="ko-KR" altLang="en-US" dirty="0"/>
              <a:t>시 </a:t>
            </a:r>
            <a:r>
              <a:rPr lang="ko-KR" altLang="en-US" dirty="0" smtClean="0"/>
              <a:t>초기값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 값 </a:t>
            </a:r>
            <a:r>
              <a:rPr lang="ko-KR" altLang="en-US" dirty="0"/>
              <a:t>변경 불가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3426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1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리터럴</a:t>
            </a:r>
            <a:r>
              <a:rPr lang="en-US" altLang="ko-KR" dirty="0"/>
              <a:t>, </a:t>
            </a:r>
            <a:r>
              <a:rPr lang="ko-KR" altLang="en-US" dirty="0"/>
              <a:t>상수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462" y="1902299"/>
            <a:ext cx="5942785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600" dirty="0"/>
              <a:t>public class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{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final double PI = 3.14</a:t>
            </a:r>
            <a:r>
              <a:rPr lang="en-US" altLang="ko-KR" sz="1600" dirty="0"/>
              <a:t>; // </a:t>
            </a:r>
            <a:r>
              <a:rPr lang="ko-KR" altLang="en-US" sz="1600" dirty="0"/>
              <a:t>원주율을 상수로 선언</a:t>
            </a:r>
          </a:p>
          <a:p>
            <a:pPr defTabSz="180000" fontAlgn="base" latinLnBrk="0"/>
            <a:r>
              <a:rPr lang="ko-KR" altLang="en-US" sz="1600" dirty="0"/>
              <a:t>		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radius = 10.0; // </a:t>
            </a:r>
            <a:r>
              <a:rPr lang="ko-KR" altLang="en-US" sz="1600" dirty="0"/>
              <a:t>원의 반지름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= radius*radius*PI; // </a:t>
            </a:r>
            <a:r>
              <a:rPr lang="ko-KR" altLang="en-US" sz="1600" dirty="0"/>
              <a:t>원의 면적 계산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endParaRPr lang="en-US" altLang="ko-KR" sz="1600" dirty="0" smtClean="0"/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// </a:t>
            </a:r>
            <a:r>
              <a:rPr lang="ko-KR" altLang="en-US" sz="1600" dirty="0"/>
              <a:t>원의 면적을 화면에 출력한다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원의 면적 </a:t>
            </a:r>
            <a:r>
              <a:rPr lang="en-US" altLang="ko-KR" sz="1600" dirty="0"/>
              <a:t>= " +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);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}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398243"/>
            <a:ext cx="4211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원의 면적을 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61461" y="5373216"/>
            <a:ext cx="5942785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원의 면적 </a:t>
            </a:r>
            <a:r>
              <a:rPr lang="en-US" altLang="ko-KR" sz="1600" dirty="0"/>
              <a:t>= 314.0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3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 타입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자동 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타입은 큰 타입으로 자동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이루어짐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치환문</a:t>
            </a:r>
            <a:r>
              <a:rPr lang="en-US" altLang="ko-KR" dirty="0" smtClean="0"/>
              <a:t>(=)</a:t>
            </a:r>
            <a:r>
              <a:rPr lang="ko-KR" altLang="en-US" dirty="0" smtClean="0"/>
              <a:t>이나 수식 내에서 타입이 일치하지 않을 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03648" y="4052513"/>
            <a:ext cx="1898045" cy="1109106"/>
            <a:chOff x="6316868" y="4267352"/>
            <a:chExt cx="1898045" cy="1109106"/>
          </a:xfrm>
        </p:grpSpPr>
        <p:sp>
          <p:nvSpPr>
            <p:cNvPr id="23" name="TextBox 22"/>
            <p:cNvSpPr txBox="1"/>
            <p:nvPr/>
          </p:nvSpPr>
          <p:spPr>
            <a:xfrm>
              <a:off x="7086419" y="4267352"/>
              <a:ext cx="498196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2 5</a:t>
              </a:r>
              <a:endParaRPr lang="ko-KR" altLang="en-US" sz="1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551" y="4313519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32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60232" y="5037904"/>
              <a:ext cx="92438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/>
                <a:t>0 0 2 5</a:t>
              </a:r>
              <a:endParaRPr lang="ko-KR" altLang="en-US" sz="16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16868" y="5037904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2552" y="5078181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64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7161765" y="4676965"/>
              <a:ext cx="359590" cy="360939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39144" y="3580952"/>
            <a:ext cx="60537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long </a:t>
            </a:r>
            <a:r>
              <a:rPr lang="en-US" altLang="ko-KR" sz="1400" b="1" dirty="0" smtClean="0"/>
              <a:t>m </a:t>
            </a:r>
            <a:r>
              <a:rPr lang="en-US" altLang="ko-KR" sz="1400" b="1" dirty="0"/>
              <a:t>= 25</a:t>
            </a:r>
            <a:r>
              <a:rPr lang="en-US" altLang="ko-KR" sz="1400" dirty="0"/>
              <a:t>; // </a:t>
            </a:r>
            <a:r>
              <a:rPr lang="en-US" altLang="ko-KR" sz="1400" dirty="0" smtClean="0"/>
              <a:t>25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타입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25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long </a:t>
            </a:r>
            <a:r>
              <a:rPr lang="ko-KR" altLang="en-US" sz="1400" dirty="0"/>
              <a:t>타입으로 자동 </a:t>
            </a:r>
            <a:r>
              <a:rPr lang="ko-KR" altLang="en-US" sz="1400" dirty="0" smtClean="0"/>
              <a:t>변환되는 사례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59632" y="5661248"/>
            <a:ext cx="61332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3.14 </a:t>
            </a:r>
            <a:r>
              <a:rPr lang="ko-KR" altLang="en-US" sz="1400" dirty="0"/>
              <a:t>* </a:t>
            </a:r>
            <a:r>
              <a:rPr lang="en-US" altLang="ko-KR" sz="1400" b="1" dirty="0"/>
              <a:t>10</a:t>
            </a:r>
            <a:r>
              <a:rPr lang="en-US" altLang="ko-KR" sz="1400" dirty="0"/>
              <a:t>; // </a:t>
            </a:r>
            <a:r>
              <a:rPr lang="ko-KR" altLang="en-US" sz="1400" dirty="0"/>
              <a:t>실수 연산을 하기 위해 </a:t>
            </a:r>
            <a:r>
              <a:rPr lang="en-US" altLang="ko-KR" sz="1400" dirty="0"/>
              <a:t>10</a:t>
            </a:r>
            <a:r>
              <a:rPr lang="ko-KR" altLang="en-US" sz="1400" dirty="0"/>
              <a:t>이 </a:t>
            </a:r>
            <a:r>
              <a:rPr lang="en-US" altLang="ko-KR" sz="1400" dirty="0"/>
              <a:t>10.0</a:t>
            </a:r>
            <a:r>
              <a:rPr lang="ko-KR" altLang="en-US" sz="1400" dirty="0"/>
              <a:t>으로 자동 </a:t>
            </a:r>
            <a:r>
              <a:rPr lang="ko-KR" altLang="en-US" sz="1400" dirty="0" smtClean="0"/>
              <a:t>변환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다른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피연산자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3.14</a:t>
            </a:r>
            <a:r>
              <a:rPr lang="ko-KR" altLang="en-US" sz="1400" dirty="0" smtClean="0"/>
              <a:t>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실수이기 때문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331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강제 타입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자동 타입 변환이 안 되는 경우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큰 타입이 </a:t>
            </a:r>
            <a:r>
              <a:rPr lang="ko-KR" altLang="en-US" sz="2000" dirty="0" err="1" smtClean="0"/>
              <a:t>작은타입으로</a:t>
            </a:r>
            <a:r>
              <a:rPr lang="ko-KR" altLang="en-US" sz="2000" dirty="0" smtClean="0"/>
              <a:t> 변환할 때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강제 타입 변환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개발자가 필요하여 강제로 타입 변환을 지시</a:t>
            </a:r>
            <a:endParaRPr lang="en-US" altLang="ko-KR" sz="1800" dirty="0" smtClean="0"/>
          </a:p>
          <a:p>
            <a:pPr lvl="2"/>
            <a:r>
              <a:rPr lang="en-US" altLang="ko-KR" sz="1600" dirty="0"/>
              <a:t>() </a:t>
            </a:r>
            <a:r>
              <a:rPr lang="ko-KR" altLang="en-US" sz="1600" dirty="0"/>
              <a:t>안에 </a:t>
            </a:r>
            <a:r>
              <a:rPr lang="ko-KR" altLang="en-US" sz="1600" dirty="0" smtClean="0"/>
              <a:t>변환할 타입 지정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강제 변환은 값 손실 우려</a:t>
            </a:r>
            <a:endParaRPr lang="en-US" altLang="ko-KR" sz="1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070730" y="1780895"/>
            <a:ext cx="532027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300;</a:t>
            </a:r>
          </a:p>
          <a:p>
            <a:r>
              <a:rPr lang="en-US" altLang="ko-KR" sz="1400" dirty="0"/>
              <a:t>byte </a:t>
            </a:r>
            <a:r>
              <a:rPr lang="en-US" altLang="ko-KR" sz="1400" b="1" dirty="0"/>
              <a:t>b = n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컴파일 오류</a:t>
            </a:r>
            <a:r>
              <a:rPr lang="en-US" altLang="ko-KR" sz="1400" dirty="0"/>
              <a:t>.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타입이 </a:t>
            </a:r>
            <a:r>
              <a:rPr lang="en-US" altLang="ko-KR" sz="1400" dirty="0" smtClean="0"/>
              <a:t>byte</a:t>
            </a:r>
            <a:r>
              <a:rPr lang="ko-KR" altLang="en-US" sz="1400" dirty="0" smtClean="0"/>
              <a:t>로 </a:t>
            </a:r>
            <a:r>
              <a:rPr lang="ko-KR" altLang="en-US" sz="1400" b="1" dirty="0"/>
              <a:t>자동 변환 안 됨</a:t>
            </a:r>
            <a:endParaRPr lang="en-US" altLang="ko-KR" sz="1400"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08840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1343587" y="2499671"/>
            <a:ext cx="3679269" cy="306467"/>
          </a:xfrm>
          <a:prstGeom prst="wedgeRoundRectCallout">
            <a:avLst>
              <a:gd name="adj1" fmla="val -37923"/>
              <a:gd name="adj2" fmla="val -1272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 smtClean="0"/>
              <a:t>강제 타입 변환</a:t>
            </a:r>
            <a:r>
              <a:rPr lang="ko-KR" altLang="en-US" sz="1200" dirty="0" smtClean="0"/>
              <a:t>하려면</a:t>
            </a:r>
            <a:r>
              <a:rPr lang="en-US" altLang="ko-KR" sz="1200" dirty="0" smtClean="0"/>
              <a:t>, byte </a:t>
            </a:r>
            <a:r>
              <a:rPr lang="en-US" altLang="ko-KR" sz="1200" dirty="0"/>
              <a:t>b = (</a:t>
            </a:r>
            <a:r>
              <a:rPr lang="en-US" altLang="ko-KR" sz="1200" b="1" dirty="0">
                <a:solidFill>
                  <a:srgbClr val="FF0000"/>
                </a:solidFill>
              </a:rPr>
              <a:t>byte</a:t>
            </a:r>
            <a:r>
              <a:rPr lang="en-US" altLang="ko-KR" sz="1200" dirty="0"/>
              <a:t>)n</a:t>
            </a:r>
            <a:r>
              <a:rPr lang="en-US" altLang="ko-KR" sz="1200" dirty="0" smtClean="0"/>
              <a:t>; </a:t>
            </a:r>
            <a:r>
              <a:rPr lang="ko-KR" altLang="en-US" sz="1200" dirty="0" smtClean="0"/>
              <a:t>로 수정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108873" y="4484435"/>
            <a:ext cx="7011569" cy="2112917"/>
            <a:chOff x="1108873" y="4385335"/>
            <a:chExt cx="7011569" cy="2112917"/>
          </a:xfrm>
        </p:grpSpPr>
        <p:sp>
          <p:nvSpPr>
            <p:cNvPr id="8" name="직사각형 7"/>
            <p:cNvSpPr/>
            <p:nvPr/>
          </p:nvSpPr>
          <p:spPr>
            <a:xfrm>
              <a:off x="1108873" y="4385429"/>
              <a:ext cx="4001220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byte b = (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byte</a:t>
              </a:r>
              <a:r>
                <a:rPr lang="en-US" altLang="ko-KR" sz="1600" dirty="0" smtClean="0"/>
                <a:t>)</a:t>
              </a:r>
              <a:r>
                <a:rPr lang="en-US" altLang="ko-KR" sz="1600" b="1" dirty="0" smtClean="0"/>
                <a:t>n</a:t>
              </a:r>
              <a:r>
                <a:rPr lang="en-US" altLang="ko-KR" sz="1600" dirty="0" smtClean="0"/>
                <a:t>; </a:t>
              </a:r>
              <a:r>
                <a:rPr lang="ko-KR" altLang="en-US" sz="1600" dirty="0" smtClean="0"/>
                <a:t>에 따른 손실</a:t>
              </a:r>
              <a:endParaRPr lang="ko-KR" altLang="en-US" sz="1600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108873" y="4941169"/>
              <a:ext cx="4001220" cy="1296143"/>
              <a:chOff x="3801838" y="4437112"/>
              <a:chExt cx="4001220" cy="1296143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3801838" y="4505720"/>
                <a:ext cx="4001220" cy="1128484"/>
                <a:chOff x="3801838" y="4505720"/>
                <a:chExt cx="4001220" cy="1128484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5009582" y="4525099"/>
                  <a:ext cx="1337226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0x0000</a:t>
                  </a:r>
                  <a:r>
                    <a:rPr lang="en-US" altLang="ko-KR" sz="1600" b="1" dirty="0" smtClean="0"/>
                    <a:t>012C</a:t>
                  </a:r>
                  <a:endParaRPr lang="ko-KR" altLang="en-US" sz="1600" b="1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608779" y="4505720"/>
                  <a:ext cx="303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n</a:t>
                  </a:r>
                  <a:endParaRPr lang="ko-KR" altLang="en-US" sz="1600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423834" y="4555876"/>
                  <a:ext cx="6623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32</a:t>
                  </a:r>
                  <a:r>
                    <a:rPr lang="ko-KR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689575" y="5295650"/>
                  <a:ext cx="644728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0x</a:t>
                  </a:r>
                  <a:r>
                    <a:rPr lang="en-US" altLang="ko-KR" sz="1600" b="1" dirty="0" smtClean="0"/>
                    <a:t>2C</a:t>
                  </a:r>
                  <a:endParaRPr lang="ko-KR" altLang="en-US" sz="1600" b="1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603969" y="5274750"/>
                  <a:ext cx="3080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b</a:t>
                  </a:r>
                  <a:endParaRPr lang="ko-KR" altLang="en-US" sz="16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423834" y="5326427"/>
                  <a:ext cx="5774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8</a:t>
                  </a:r>
                  <a:r>
                    <a:rPr lang="ko-KR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" name="아래쪽 화살표 33"/>
                <p:cNvSpPr/>
                <p:nvPr/>
              </p:nvSpPr>
              <p:spPr>
                <a:xfrm>
                  <a:off x="5689575" y="4916204"/>
                  <a:ext cx="542788" cy="360939"/>
                </a:xfrm>
                <a:prstGeom prst="down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3801838" y="4536497"/>
                  <a:ext cx="80182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 smtClean="0"/>
                    <a:t>정수 </a:t>
                  </a:r>
                  <a:r>
                    <a:rPr lang="en-US" altLang="ko-KR" sz="1200" dirty="0" smtClean="0">
                      <a:solidFill>
                        <a:srgbClr val="FF0000"/>
                      </a:solidFill>
                    </a:rPr>
                    <a:t>300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7086195" y="5326427"/>
                  <a:ext cx="71686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 smtClean="0"/>
                    <a:t>정수 </a:t>
                  </a:r>
                  <a:r>
                    <a:rPr lang="en-US" altLang="ko-KR" sz="1200" dirty="0" smtClean="0">
                      <a:solidFill>
                        <a:srgbClr val="FF0000"/>
                      </a:solidFill>
                    </a:rPr>
                    <a:t>44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" name="모서리가 둥근 직사각형 11"/>
              <p:cNvSpPr/>
              <p:nvPr/>
            </p:nvSpPr>
            <p:spPr>
              <a:xfrm>
                <a:off x="3801838" y="4437112"/>
                <a:ext cx="4001220" cy="129614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5508104" y="4385335"/>
              <a:ext cx="2592288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double d = 1.9;</a:t>
              </a:r>
            </a:p>
            <a:p>
              <a:r>
                <a:rPr lang="en-US" altLang="ko-KR" sz="1600" dirty="0" err="1"/>
                <a:t>int</a:t>
              </a:r>
              <a:r>
                <a:rPr lang="en-US" altLang="ko-KR" sz="1600" dirty="0"/>
                <a:t> n = (</a:t>
              </a:r>
              <a:r>
                <a:rPr lang="en-US" altLang="ko-KR" sz="1600" b="1" dirty="0" err="1">
                  <a:solidFill>
                    <a:srgbClr val="FF0000"/>
                  </a:solidFill>
                </a:rPr>
                <a:t>int</a:t>
              </a:r>
              <a:r>
                <a:rPr lang="en-US" altLang="ko-KR" sz="1600" dirty="0"/>
                <a:t>)d; </a:t>
              </a:r>
              <a:r>
                <a:rPr lang="en-US" altLang="ko-KR" sz="1600" dirty="0" smtClean="0"/>
                <a:t> // n = 1</a:t>
              </a:r>
            </a:p>
          </p:txBody>
        </p:sp>
        <p:sp>
          <p:nvSpPr>
            <p:cNvPr id="35" name="모서리가 둥근 사각형 설명선 34"/>
            <p:cNvSpPr/>
            <p:nvPr/>
          </p:nvSpPr>
          <p:spPr>
            <a:xfrm>
              <a:off x="6444208" y="5442406"/>
              <a:ext cx="1676234" cy="510778"/>
            </a:xfrm>
            <a:prstGeom prst="wedgeRoundRectCallout">
              <a:avLst>
                <a:gd name="adj1" fmla="val -52256"/>
                <a:gd name="adj2" fmla="val -1526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강제 타입 변환으로 </a:t>
              </a:r>
              <a:endParaRPr lang="en-US" altLang="ko-KR" sz="1200" dirty="0"/>
            </a:p>
            <a:p>
              <a:r>
                <a:rPr lang="ko-KR" altLang="en-US" sz="1200" dirty="0" err="1" smtClean="0"/>
                <a:t>소숫점</a:t>
              </a:r>
              <a:r>
                <a:rPr lang="ko-KR" altLang="en-US" sz="1200" dirty="0" smtClean="0"/>
                <a:t> 이하 </a:t>
              </a:r>
              <a:r>
                <a:rPr lang="en-US" altLang="ko-KR" sz="1200" dirty="0" smtClean="0"/>
                <a:t>0.9 </a:t>
              </a:r>
              <a:r>
                <a:rPr lang="ko-KR" altLang="en-US" sz="1200" dirty="0"/>
                <a:t>손실</a:t>
              </a:r>
            </a:p>
          </p:txBody>
        </p:sp>
        <p:sp>
          <p:nvSpPr>
            <p:cNvPr id="23" name="모서리가 둥근 사각형 설명선 22"/>
            <p:cNvSpPr/>
            <p:nvPr/>
          </p:nvSpPr>
          <p:spPr>
            <a:xfrm>
              <a:off x="5089515" y="6191785"/>
              <a:ext cx="1232370" cy="306467"/>
            </a:xfrm>
            <a:prstGeom prst="wedgeRoundRectCallout">
              <a:avLst>
                <a:gd name="adj1" fmla="val -56203"/>
                <a:gd name="adj2" fmla="val -9712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44 = 300%256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9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2-3 : </a:t>
            </a:r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9395" y="1340768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타입 변환과 강제 타입 변환의 이해를 위한 예제이다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92665"/>
            <a:ext cx="514353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TypeConversion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byte </a:t>
            </a:r>
            <a:r>
              <a:rPr lang="en-US" altLang="ko-KR" sz="1400" b="1" dirty="0"/>
              <a:t>b = 127;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i = 100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b+i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(10.0/4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(char)0x12340041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((byte)(</a:t>
            </a:r>
            <a:r>
              <a:rPr lang="en-US" altLang="ko-KR" sz="1400" dirty="0" err="1"/>
              <a:t>b+i</a:t>
            </a:r>
            <a:r>
              <a:rPr lang="en-US" altLang="ko-KR" sz="1400" dirty="0"/>
              <a:t>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+ 1.8);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)(2.9 + 1.8));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)1.8);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267" y="3700770"/>
            <a:ext cx="654551" cy="181588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227</a:t>
            </a:r>
          </a:p>
          <a:p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2.5</a:t>
            </a:r>
          </a:p>
          <a:p>
            <a:r>
              <a:rPr lang="en-US" altLang="ko-KR" sz="1400" dirty="0"/>
              <a:t>A</a:t>
            </a:r>
          </a:p>
          <a:p>
            <a:r>
              <a:rPr lang="en-US" altLang="ko-KR" sz="1400" dirty="0"/>
              <a:t>-29</a:t>
            </a:r>
          </a:p>
          <a:p>
            <a:r>
              <a:rPr lang="en-US" altLang="ko-KR" sz="1400" dirty="0"/>
              <a:t>3.8</a:t>
            </a:r>
          </a:p>
          <a:p>
            <a:r>
              <a:rPr lang="en-US" altLang="ko-KR" sz="1400" dirty="0"/>
              <a:t>4</a:t>
            </a:r>
          </a:p>
          <a:p>
            <a:r>
              <a:rPr lang="en-US" altLang="ko-KR" sz="1400" dirty="0"/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352331" y="3284984"/>
            <a:ext cx="3896833" cy="694804"/>
            <a:chOff x="3352331" y="3284984"/>
            <a:chExt cx="3896833" cy="694804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3352331" y="3284984"/>
              <a:ext cx="3896833" cy="306467"/>
            </a:xfrm>
            <a:prstGeom prst="wedgeRoundRectCallout">
              <a:avLst>
                <a:gd name="adj1" fmla="val -32190"/>
                <a:gd name="adj2" fmla="val 2190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/>
                <a:t>강제 타입 변환 결과 </a:t>
              </a:r>
              <a:r>
                <a:rPr lang="en-US" altLang="ko-KR" sz="1200" dirty="0" smtClean="0"/>
                <a:t>0x41</a:t>
              </a:r>
              <a:r>
                <a:rPr lang="ko-KR" altLang="en-US" sz="1200" dirty="0" smtClean="0"/>
                <a:t>이 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문자 </a:t>
              </a:r>
              <a:r>
                <a:rPr lang="en-US" altLang="ko-KR" sz="1200" dirty="0" smtClean="0"/>
                <a:t>A</a:t>
              </a:r>
              <a:r>
                <a:rPr lang="ko-KR" altLang="en-US" sz="1200" dirty="0" smtClean="0"/>
                <a:t>의 코드임</a:t>
              </a:r>
              <a:endParaRPr lang="ko-KR" altLang="en-US" sz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3448225" y="3564082"/>
              <a:ext cx="380825" cy="415706"/>
            </a:xfrm>
            <a:custGeom>
              <a:avLst/>
              <a:gdLst>
                <a:gd name="connsiteX0" fmla="*/ 271720 w 380825"/>
                <a:gd name="connsiteY0" fmla="*/ 25977 h 415706"/>
                <a:gd name="connsiteX1" fmla="*/ 1557 w 380825"/>
                <a:gd name="connsiteY1" fmla="*/ 415636 h 415706"/>
                <a:gd name="connsiteX2" fmla="*/ 380825 w 380825"/>
                <a:gd name="connsiteY2" fmla="*/ 0 h 41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0825" h="415706">
                  <a:moveTo>
                    <a:pt x="271720" y="25977"/>
                  </a:moveTo>
                  <a:cubicBezTo>
                    <a:pt x="127546" y="222971"/>
                    <a:pt x="-16627" y="419966"/>
                    <a:pt x="1557" y="415636"/>
                  </a:cubicBezTo>
                  <a:cubicBezTo>
                    <a:pt x="19741" y="411307"/>
                    <a:pt x="200283" y="205653"/>
                    <a:pt x="380825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3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자바에서 키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System.in</a:t>
            </a:r>
          </a:p>
          <a:p>
            <a:pPr lvl="1"/>
            <a:r>
              <a:rPr lang="ko-KR" altLang="en-US" dirty="0"/>
              <a:t>키보드로부터 </a:t>
            </a:r>
            <a:r>
              <a:rPr lang="ko-KR" altLang="en-US" dirty="0" smtClean="0"/>
              <a:t>직접 읽는 </a:t>
            </a:r>
            <a:r>
              <a:rPr lang="ko-KR" altLang="en-US" dirty="0"/>
              <a:t>자바의 </a:t>
            </a:r>
            <a:r>
              <a:rPr lang="ko-KR" altLang="en-US" dirty="0" smtClean="0"/>
              <a:t>표준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</a:t>
            </a:r>
            <a:r>
              <a:rPr lang="ko-KR" altLang="en-US" dirty="0"/>
              <a:t>값을 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아님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r>
              <a:rPr lang="en-US" altLang="ko-KR" dirty="0" smtClean="0"/>
              <a:t>System.in</a:t>
            </a:r>
            <a:r>
              <a:rPr lang="ko-KR" altLang="en-US" dirty="0" smtClean="0"/>
              <a:t>을 사용할 때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값을 바이트 데이터로 넘겨주므로 응용프로그램이 문자 정보로 변환해야 함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49080"/>
            <a:ext cx="8836299" cy="148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로 쉽게 키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읽은 바이트를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등 다양한 타입으로 변환하여 리턴</a:t>
            </a:r>
            <a:endParaRPr lang="en-US" altLang="ko-KR" dirty="0" smtClean="0"/>
          </a:p>
          <a:p>
            <a:pPr lvl="2"/>
            <a:r>
              <a:rPr lang="en-US" altLang="ko-KR" dirty="0" err="1"/>
              <a:t>java.util.Scanner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원하는 타입으로 변환하여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3284984"/>
            <a:ext cx="60486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java.util.Scanner</a:t>
            </a:r>
            <a:r>
              <a:rPr lang="en-US" altLang="ko-KR" sz="1600" dirty="0" smtClean="0"/>
              <a:t>; // import</a:t>
            </a:r>
            <a:r>
              <a:rPr lang="ko-KR" altLang="en-US" sz="1600" dirty="0" smtClean="0"/>
              <a:t> 문 필요</a:t>
            </a:r>
            <a:endParaRPr lang="en-US" altLang="ko-KR" sz="1600" dirty="0" smtClean="0"/>
          </a:p>
          <a:p>
            <a:r>
              <a:rPr lang="en-US" altLang="ko-KR" sz="1600" dirty="0" smtClean="0"/>
              <a:t>...</a:t>
            </a:r>
          </a:p>
          <a:p>
            <a:r>
              <a:rPr lang="en-US" altLang="ko-KR" sz="1600" dirty="0" smtClean="0"/>
              <a:t>Scanner a = </a:t>
            </a:r>
            <a:r>
              <a:rPr lang="en-US" altLang="ko-KR" sz="1600" b="1" dirty="0" smtClean="0"/>
              <a:t>new Scanner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System.in</a:t>
            </a:r>
            <a:r>
              <a:rPr lang="en-US" altLang="ko-KR" sz="1600" dirty="0" smtClean="0"/>
              <a:t>); // Scanner </a:t>
            </a:r>
            <a:r>
              <a:rPr lang="ko-KR" altLang="en-US" sz="1600" dirty="0" smtClean="0"/>
              <a:t>객체 생성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581128"/>
            <a:ext cx="8509423" cy="10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를 이용한 키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2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아이템 단위로 읽음</a:t>
            </a:r>
            <a:endParaRPr lang="en-US" altLang="ko-KR" dirty="0"/>
          </a:p>
          <a:p>
            <a:pPr lvl="2"/>
            <a:r>
              <a:rPr lang="ko-KR" altLang="en-US" dirty="0"/>
              <a:t>공백 문자 </a:t>
            </a:r>
            <a:r>
              <a:rPr lang="en-US" altLang="ko-KR" dirty="0" smtClean="0"/>
              <a:t>: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t</a:t>
            </a:r>
            <a:r>
              <a:rPr lang="en-US" altLang="ko-KR" dirty="0" smtClean="0"/>
              <a:t>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f</a:t>
            </a:r>
            <a:r>
              <a:rPr lang="en-US" altLang="ko-KR" dirty="0" smtClean="0"/>
              <a:t>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r</a:t>
            </a:r>
            <a:r>
              <a:rPr lang="ko-KR" altLang="en-US" dirty="0"/>
              <a:t>’</a:t>
            </a:r>
            <a:r>
              <a:rPr lang="en-US" altLang="ko-KR" dirty="0" smtClean="0"/>
              <a:t>, ‘ 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n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원하는 다양한 타입의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바꾸어 읽을 수 있음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1" y="2996952"/>
            <a:ext cx="4702667" cy="30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20072" y="4581128"/>
            <a:ext cx="361995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Scanner(System.in</a:t>
            </a:r>
            <a:r>
              <a:rPr lang="en-US" altLang="ko-KR" sz="1200" b="1" dirty="0" smtClean="0"/>
              <a:t>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"Kim"</a:t>
            </a:r>
          </a:p>
          <a:p>
            <a:r>
              <a:rPr lang="en-US" altLang="ko-KR" sz="1200" dirty="0"/>
              <a:t>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"Seoul"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20</a:t>
            </a:r>
          </a:p>
          <a:p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200" dirty="0" err="1" smtClean="0"/>
              <a:t>boolean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true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코드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1486" y="1285860"/>
            <a:ext cx="4029076" cy="5239484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클래스 만들기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Hello</a:t>
            </a:r>
            <a:r>
              <a:rPr lang="ko-KR" altLang="en-US" sz="1200" dirty="0" smtClean="0"/>
              <a:t> 이름의 클래스 선언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class </a:t>
            </a:r>
            <a:r>
              <a:rPr lang="ko-KR" altLang="en-US" sz="1200" dirty="0" smtClean="0"/>
              <a:t>키워드로 클래스 선</a:t>
            </a:r>
            <a:r>
              <a:rPr lang="ko-KR" altLang="en-US" sz="1200" dirty="0"/>
              <a:t>언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public</a:t>
            </a:r>
            <a:r>
              <a:rPr lang="ko-KR" altLang="en-US" sz="1200" dirty="0" smtClean="0"/>
              <a:t> 선언하면 다른 클래스에서 접근 가능</a:t>
            </a:r>
            <a:endParaRPr lang="en-US" altLang="ko-KR" sz="1200" dirty="0"/>
          </a:p>
          <a:p>
            <a:pPr lvl="1"/>
            <a:r>
              <a:rPr lang="ko-KR" altLang="en-US" sz="1200" dirty="0" smtClean="0"/>
              <a:t>클래스 코드는 </a:t>
            </a:r>
            <a:r>
              <a:rPr lang="en-US" altLang="ko-KR" sz="1200" dirty="0" smtClean="0"/>
              <a:t>{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} </a:t>
            </a:r>
            <a:r>
              <a:rPr lang="ko-KR" altLang="en-US" sz="1200" dirty="0" smtClean="0"/>
              <a:t>내에 모두 작성</a:t>
            </a:r>
            <a:endParaRPr lang="en-US" altLang="ko-KR" sz="1200" dirty="0" smtClean="0"/>
          </a:p>
          <a:p>
            <a:r>
              <a:rPr lang="ko-KR" altLang="en-US" sz="1600" dirty="0" err="1" smtClean="0"/>
              <a:t>주석문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//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한 </a:t>
            </a:r>
            <a:r>
              <a:rPr lang="ko-KR" altLang="en-US" sz="1200" dirty="0" smtClean="0"/>
              <a:t>라인 주석</a:t>
            </a:r>
            <a:endParaRPr lang="en-US" altLang="ko-KR" sz="1200" dirty="0"/>
          </a:p>
          <a:p>
            <a:pPr lvl="1"/>
            <a:r>
              <a:rPr lang="en-US" altLang="ko-KR" sz="1200" dirty="0"/>
              <a:t>/* </a:t>
            </a:r>
            <a:r>
              <a:rPr lang="ko-KR" altLang="en-US" sz="1200" dirty="0" smtClean="0"/>
              <a:t>여러 행 주석 </a:t>
            </a:r>
            <a:r>
              <a:rPr lang="en-US" altLang="ko-KR" sz="1200" dirty="0" smtClean="0"/>
              <a:t>*/</a:t>
            </a:r>
            <a:endParaRPr lang="en-US" altLang="ko-KR" sz="1600" dirty="0" smtClean="0"/>
          </a:p>
          <a:p>
            <a:r>
              <a:rPr lang="en-US" altLang="ko-KR" sz="1600" dirty="0" smtClean="0"/>
              <a:t>main() </a:t>
            </a:r>
            <a:r>
              <a:rPr lang="ko-KR" altLang="en-US" sz="1600" dirty="0" err="1" smtClean="0"/>
              <a:t>메소드</a:t>
            </a:r>
            <a:endParaRPr lang="en-US" altLang="ko-KR" sz="1200" dirty="0" smtClean="0"/>
          </a:p>
          <a:p>
            <a:pPr lvl="1"/>
            <a:r>
              <a:rPr lang="ko-KR" altLang="en-US" sz="1200" dirty="0"/>
              <a:t>자바 프로그램은 </a:t>
            </a:r>
            <a:r>
              <a:rPr lang="en-US" altLang="ko-KR" sz="1200" dirty="0"/>
              <a:t>main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에서 </a:t>
            </a:r>
            <a:r>
              <a:rPr lang="ko-KR" altLang="en-US" sz="1200" dirty="0"/>
              <a:t>실행 시작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/>
              <a:t>public</a:t>
            </a:r>
            <a:r>
              <a:rPr lang="ko-KR" altLang="en-US" sz="1200" dirty="0"/>
              <a:t> </a:t>
            </a:r>
            <a:r>
              <a:rPr lang="en-US" altLang="ko-KR" sz="1200" dirty="0"/>
              <a:t>static void</a:t>
            </a:r>
            <a:r>
              <a:rPr lang="ko-KR" altLang="en-US" sz="1200" dirty="0"/>
              <a:t>으로 </a:t>
            </a:r>
            <a:r>
              <a:rPr lang="ko-KR" altLang="en-US" sz="1200" dirty="0" smtClean="0"/>
              <a:t>선언</a:t>
            </a:r>
            <a:endParaRPr lang="en-US" altLang="ko-KR" sz="1200" dirty="0"/>
          </a:p>
          <a:p>
            <a:pPr lvl="1"/>
            <a:r>
              <a:rPr lang="en-US" altLang="ko-KR" sz="1200" dirty="0" smtClean="0"/>
              <a:t>String[] </a:t>
            </a:r>
            <a:r>
              <a:rPr lang="en-US" altLang="ko-KR" sz="1200" dirty="0" err="1" smtClean="0"/>
              <a:t>args</a:t>
            </a:r>
            <a:r>
              <a:rPr lang="ko-KR" altLang="en-US" sz="1200" dirty="0" smtClean="0"/>
              <a:t>로 실행 인자를 전달 받음</a:t>
            </a:r>
            <a:endParaRPr lang="en-US" altLang="ko-KR" sz="12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2"/>
          </p:nvPr>
        </p:nvSpPr>
        <p:spPr>
          <a:xfrm>
            <a:off x="4716016" y="1285860"/>
            <a:ext cx="4299099" cy="5311492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C/C++</a:t>
            </a:r>
            <a:r>
              <a:rPr lang="ko-KR" altLang="en-US" sz="1400" dirty="0" smtClean="0"/>
              <a:t>에서의 함수를 </a:t>
            </a:r>
            <a:r>
              <a:rPr lang="ko-KR" altLang="en-US" sz="1400" dirty="0" err="1" smtClean="0"/>
              <a:t>메소드로</a:t>
            </a:r>
            <a:r>
              <a:rPr lang="ko-KR" altLang="en-US" sz="1400" dirty="0" smtClean="0"/>
              <a:t> 지칭</a:t>
            </a:r>
            <a:endParaRPr lang="en-US" altLang="ko-KR" sz="1400" dirty="0" smtClean="0"/>
          </a:p>
          <a:p>
            <a:pPr lvl="1">
              <a:buNone/>
            </a:pP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 smtClean="0"/>
              <a:t>클래스 바깥에 작성할 수 없음</a:t>
            </a:r>
            <a:endParaRPr lang="en-US" altLang="ko-KR" sz="1200" dirty="0"/>
          </a:p>
          <a:p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/>
          </a:p>
          <a:p>
            <a:pPr lvl="1"/>
            <a:r>
              <a:rPr lang="en-US" altLang="ko-KR" sz="1200" dirty="0" smtClean="0"/>
              <a:t>sum()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호춯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sum()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호출 시 변수 </a:t>
            </a:r>
            <a:r>
              <a:rPr lang="en-US" altLang="ko-KR" sz="1200" dirty="0"/>
              <a:t>i</a:t>
            </a:r>
            <a:r>
              <a:rPr lang="ko-KR" altLang="en-US" sz="1200" dirty="0"/>
              <a:t>의 값과 정수 </a:t>
            </a:r>
            <a:r>
              <a:rPr lang="en-US" altLang="ko-KR" sz="1200" dirty="0"/>
              <a:t>10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</a:t>
            </a:r>
            <a:r>
              <a:rPr lang="ko-KR" altLang="en-US" sz="1200" dirty="0"/>
              <a:t>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n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20,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 값 전달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과 </a:t>
            </a:r>
            <a:r>
              <a:rPr lang="en-US" altLang="ko-KR" sz="1200" dirty="0"/>
              <a:t>m </a:t>
            </a:r>
            <a:r>
              <a:rPr lang="ko-KR" altLang="en-US" sz="1200" dirty="0"/>
              <a:t>값을 더한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 리턴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변수 </a:t>
            </a:r>
            <a:r>
              <a:rPr lang="en-US" altLang="ko-KR" sz="1200" dirty="0"/>
              <a:t>s</a:t>
            </a:r>
            <a:r>
              <a:rPr lang="ko-KR" altLang="en-US" sz="1200" dirty="0"/>
              <a:t>는 정수 </a:t>
            </a:r>
            <a:r>
              <a:rPr lang="en-US" altLang="ko-KR" sz="1200" dirty="0"/>
              <a:t>30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전달받음</a:t>
            </a: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92896" y="1889973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class Hello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2896" y="4653136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static void main(String[] </a:t>
            </a:r>
            <a:r>
              <a:rPr lang="en-US" altLang="ko-KR" sz="1100" dirty="0" err="1" smtClean="0"/>
              <a:t>args</a:t>
            </a:r>
            <a:r>
              <a:rPr lang="en-US" altLang="ko-KR" sz="1100" dirty="0" smtClean="0"/>
              <a:t>)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4827" y="3605226"/>
            <a:ext cx="2601408" cy="471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20;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s = sum(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1</a:t>
            </a:r>
            <a:r>
              <a:rPr lang="en-US" altLang="ko-KR" sz="1100" dirty="0" smtClean="0"/>
              <a:t>0);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4827" y="1916631"/>
            <a:ext cx="2601408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sum(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m) {</a:t>
            </a:r>
          </a:p>
          <a:p>
            <a:r>
              <a:rPr lang="en-US" altLang="ko-KR" sz="1100" dirty="0"/>
              <a:t>...</a:t>
            </a:r>
          </a:p>
          <a:p>
            <a:r>
              <a:rPr lang="en-US" altLang="ko-KR" sz="1100" dirty="0"/>
              <a:t>}</a:t>
            </a:r>
            <a:endParaRPr lang="en-US" altLang="ko-KR" sz="11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4" y="1556792"/>
            <a:ext cx="7828931" cy="46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2-4 : Scanner</a:t>
            </a:r>
            <a:r>
              <a:rPr lang="ko-KR" altLang="en-US" dirty="0"/>
              <a:t>를 이용한 키 입력 연습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4211" y="1159098"/>
            <a:ext cx="662473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 fontAlgn="base" latinLnBrk="0"/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ScannerEx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 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이름은 </a:t>
            </a:r>
            <a:r>
              <a:rPr lang="en-US" altLang="ko-KR" sz="1200" dirty="0"/>
              <a:t>" + name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" + city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" + age + "</a:t>
            </a:r>
            <a:r>
              <a:rPr lang="ko-KR" altLang="en-US" sz="1200" dirty="0"/>
              <a:t>살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실수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" + weight + "kg,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 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논리값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" + single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 // scanner </a:t>
            </a:r>
            <a:r>
              <a:rPr lang="ko-KR" altLang="en-US" sz="1200" b="1" dirty="0" smtClean="0"/>
              <a:t>닫기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1374430"/>
            <a:ext cx="20313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Scanner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도시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체중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독신 여부를 입력 받고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출력하는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39752" y="5959885"/>
            <a:ext cx="662473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Kim Seoul 20 65.1 true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 latinLnBrk="0"/>
            <a:r>
              <a:rPr lang="ko-KR" altLang="en-US" sz="1200" dirty="0"/>
              <a:t>이름은 </a:t>
            </a:r>
            <a:r>
              <a:rPr lang="en-US" altLang="ko-KR" sz="1200" dirty="0"/>
              <a:t>Kim, 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Seoul, 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20</a:t>
            </a:r>
            <a:r>
              <a:rPr lang="ko-KR" altLang="en-US" sz="1200" dirty="0"/>
              <a:t>살</a:t>
            </a:r>
            <a:r>
              <a:rPr lang="en-US" altLang="ko-KR" sz="1200" dirty="0"/>
              <a:t>, 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65.1kg, 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true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연산 </a:t>
            </a:r>
            <a:r>
              <a:rPr lang="en-US" altLang="ko-KR" smtClean="0"/>
              <a:t>: </a:t>
            </a:r>
            <a:r>
              <a:rPr lang="ko-KR" altLang="en-US" smtClean="0"/>
              <a:t>주어진 식을 계산하여 결과를 얻어내는 과정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2"/>
            <a:endParaRPr lang="en-US" altLang="ko-KR" smtClean="0"/>
          </a:p>
          <a:p>
            <a:pPr lvl="2"/>
            <a:endParaRPr lang="en-US" altLang="ko-KR" smtClean="0"/>
          </a:p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565842" cy="181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172529"/>
            <a:ext cx="738408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2"/>
          </p:nvPr>
        </p:nvSpPr>
        <p:spPr>
          <a:xfrm>
            <a:off x="5072066" y="1489838"/>
            <a:ext cx="3748406" cy="493080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같은 우선순위의 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왼쪽에서 오른쪽으로 처리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예외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오른쪽에서 왼쪽으로</a:t>
            </a:r>
            <a:endParaRPr lang="en-US" altLang="ko-KR" sz="1800" dirty="0" smtClean="0"/>
          </a:p>
          <a:p>
            <a:pPr lvl="2"/>
            <a:r>
              <a:rPr lang="ko-KR" altLang="en-US" sz="1400" dirty="0" smtClean="0"/>
              <a:t>대입 연산자</a:t>
            </a:r>
            <a:r>
              <a:rPr lang="en-US" altLang="ko-KR" sz="1400" dirty="0" smtClean="0"/>
              <a:t>, --, ++, +,-(</a:t>
            </a:r>
            <a:r>
              <a:rPr lang="ko-KR" altLang="en-US" sz="1400" dirty="0" smtClean="0"/>
              <a:t>양수 음수 부호</a:t>
            </a:r>
            <a:r>
              <a:rPr lang="en-US" altLang="ko-KR" sz="1400" dirty="0" smtClean="0"/>
              <a:t>), !, </a:t>
            </a:r>
            <a:r>
              <a:rPr lang="ko-KR" altLang="en-US" sz="1400" dirty="0" smtClean="0"/>
              <a:t>형 변환은 </a:t>
            </a:r>
            <a:r>
              <a:rPr lang="ko-KR" altLang="en-US" sz="1400" dirty="0"/>
              <a:t>오른쪽에서 왼쪽으로 </a:t>
            </a:r>
            <a:r>
              <a:rPr lang="ko-KR" altLang="en-US" sz="1400" dirty="0" smtClean="0"/>
              <a:t>처리</a:t>
            </a:r>
            <a:endParaRPr lang="en-US" altLang="ko-KR" sz="1400" dirty="0" smtClean="0"/>
          </a:p>
          <a:p>
            <a:r>
              <a:rPr lang="ko-KR" altLang="en-US" sz="2000" dirty="0" smtClean="0"/>
              <a:t>괄호는 최우선순위</a:t>
            </a:r>
            <a:endParaRPr lang="en-US" altLang="ko-KR" sz="2000" dirty="0"/>
          </a:p>
          <a:p>
            <a:pPr lvl="1"/>
            <a:r>
              <a:rPr lang="ko-KR" altLang="en-US" sz="1800" dirty="0" smtClean="0"/>
              <a:t>괄호가 </a:t>
            </a:r>
            <a:r>
              <a:rPr lang="ko-KR" altLang="en-US" sz="1800" dirty="0"/>
              <a:t>다시 괄호를 포함한 경우는 가장 안쪽의 괄호부터 먼저 </a:t>
            </a:r>
            <a:r>
              <a:rPr lang="ko-KR" altLang="en-US" sz="1800" dirty="0" smtClean="0"/>
              <a:t>처</a:t>
            </a:r>
            <a:r>
              <a:rPr lang="ko-KR" altLang="en-US" sz="1800" dirty="0"/>
              <a:t>리</a:t>
            </a:r>
            <a:endParaRPr lang="en-US" altLang="ko-KR" sz="44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5" y="1557286"/>
            <a:ext cx="4762795" cy="49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더하기</a:t>
            </a:r>
            <a:r>
              <a:rPr lang="en-US" altLang="ko-KR" dirty="0" smtClean="0"/>
              <a:t>(+), </a:t>
            </a:r>
            <a:r>
              <a:rPr lang="ko-KR" altLang="en-US" dirty="0" smtClean="0"/>
              <a:t>빼기</a:t>
            </a:r>
            <a:r>
              <a:rPr lang="en-US" altLang="ko-KR" dirty="0" smtClean="0"/>
              <a:t>(-), 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(/), 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(%)</a:t>
            </a:r>
          </a:p>
          <a:p>
            <a:pPr lvl="1"/>
            <a:r>
              <a:rPr lang="en-US" altLang="ko-KR" dirty="0" smtClean="0"/>
              <a:t>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의 자리와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자리 분리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n</a:t>
            </a:r>
            <a:r>
              <a:rPr lang="ko-KR" altLang="en-US" dirty="0" smtClean="0"/>
              <a:t>이 홀수인지 판단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2924944"/>
            <a:ext cx="48965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69/10 = 6 </a:t>
            </a:r>
            <a:r>
              <a:rPr lang="en-US" altLang="ko-KR" sz="1400" dirty="0" smtClean="0"/>
              <a:t>	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몫 </a:t>
            </a:r>
            <a:r>
              <a:rPr lang="en-US" altLang="ko-KR" sz="1400" dirty="0"/>
              <a:t>6</a:t>
            </a:r>
          </a:p>
          <a:p>
            <a:r>
              <a:rPr lang="en-US" altLang="ko-KR" sz="1400" dirty="0"/>
              <a:t>69%10 = 9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나머지 </a:t>
            </a:r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645160" y="3907971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r = n % 2;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r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/>
              <a:t>n</a:t>
            </a:r>
            <a:r>
              <a:rPr lang="ko-KR" altLang="en-US" sz="1400" dirty="0"/>
              <a:t>은 홀수</a:t>
            </a:r>
            <a:r>
              <a:rPr lang="en-US" altLang="ko-KR" sz="1400" dirty="0"/>
              <a:t>, 0</a:t>
            </a:r>
            <a:r>
              <a:rPr lang="ko-KR" altLang="en-US" sz="1400" dirty="0"/>
              <a:t>이면 짝수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461602"/>
            <a:ext cx="6498576" cy="19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2-5 : 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산술 연산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20857"/>
            <a:ext cx="655272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ArithmeticOperator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	</a:t>
            </a:r>
            <a:r>
              <a:rPr lang="en-US" altLang="ko-KR" sz="1200" dirty="0"/>
              <a:t>	</a:t>
            </a:r>
          </a:p>
          <a:p>
            <a:pPr defTabSz="180000" fontAlgn="base" latinLnBrk="0"/>
            <a:r>
              <a:rPr lang="en-US" altLang="ko-KR" sz="1200" dirty="0"/>
              <a:t> 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입력하세요</a:t>
            </a:r>
            <a:r>
              <a:rPr lang="en-US" altLang="ko-KR" sz="1200" dirty="0" smtClean="0"/>
              <a:t>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ko-KR" altLang="en-US" sz="1200" dirty="0"/>
              <a:t>정수 입력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second = </a:t>
            </a:r>
            <a:r>
              <a:rPr lang="en-US" altLang="ko-KR" sz="1200" b="1" dirty="0"/>
              <a:t>time %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나머지는 초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minute = (</a:t>
            </a:r>
            <a:r>
              <a:rPr lang="en-US" altLang="ko-KR" sz="1200" b="1" dirty="0"/>
              <a:t>time / 60) %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나머지는 분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hour = </a:t>
            </a:r>
            <a:r>
              <a:rPr lang="en-US" altLang="ko-KR" sz="1200" b="1" dirty="0"/>
              <a:t>(time / 60) /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몫은 시간</a:t>
            </a:r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(time + "</a:t>
            </a:r>
            <a:r>
              <a:rPr lang="ko-KR" altLang="en-US" sz="1200" dirty="0"/>
              <a:t>초는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(hour + "</a:t>
            </a:r>
            <a:r>
              <a:rPr lang="ko-KR" altLang="en-US" sz="1200" dirty="0"/>
              <a:t>시간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(minute + "</a:t>
            </a:r>
            <a:r>
              <a:rPr lang="ko-KR" altLang="en-US" sz="1200" dirty="0"/>
              <a:t>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(second + "</a:t>
            </a:r>
            <a:r>
              <a:rPr lang="ko-KR" altLang="en-US" sz="1200" dirty="0"/>
              <a:t>초입니다</a:t>
            </a:r>
            <a:r>
              <a:rPr lang="en-US" altLang="ko-KR" sz="1200" dirty="0" smtClean="0"/>
              <a:t>.");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681" y="1339532"/>
            <a:ext cx="821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단위의 정수를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입력받고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시간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초인지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3568" y="5949280"/>
            <a:ext cx="65527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정수를 입력하세요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5000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5000</a:t>
            </a:r>
            <a:r>
              <a:rPr lang="ko-KR" altLang="en-US" sz="1200" dirty="0"/>
              <a:t>초는 </a:t>
            </a:r>
            <a:r>
              <a:rPr lang="en-US" altLang="ko-KR" sz="1200" dirty="0"/>
              <a:t>1</a:t>
            </a:r>
            <a:r>
              <a:rPr lang="ko-KR" altLang="en-US" sz="1200" dirty="0"/>
              <a:t>시간</a:t>
            </a:r>
            <a:r>
              <a:rPr lang="en-US" altLang="ko-KR" sz="1200" dirty="0"/>
              <a:t>, 23</a:t>
            </a:r>
            <a:r>
              <a:rPr lang="ko-KR" altLang="en-US" sz="1200" dirty="0"/>
              <a:t>분</a:t>
            </a:r>
            <a:r>
              <a:rPr lang="en-US" altLang="ko-KR" sz="1200" dirty="0"/>
              <a:t>, 20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증감 연산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증가 혹은 감소 시키는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++, --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797152"/>
            <a:ext cx="7483880" cy="1193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20888"/>
            <a:ext cx="662872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연산의 오른쪽 결과는 왼쪽 변수에 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14969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 = 1, b = 3;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=</a:t>
            </a:r>
            <a:r>
              <a:rPr lang="en-US" altLang="ko-KR" sz="1400" dirty="0" smtClean="0"/>
              <a:t> b;				// b 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에 대입하여 </a:t>
            </a:r>
            <a:r>
              <a:rPr lang="en-US" altLang="ko-KR" sz="1400" dirty="0" smtClean="0"/>
              <a:t>a=3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+=</a:t>
            </a:r>
            <a:r>
              <a:rPr lang="en-US" altLang="ko-KR" sz="1400" dirty="0" smtClean="0"/>
              <a:t> b;			// a = a + b</a:t>
            </a:r>
            <a:r>
              <a:rPr lang="ko-KR" altLang="en-US" sz="1400" dirty="0" smtClean="0"/>
              <a:t>의 연산이 이루어져</a:t>
            </a:r>
            <a:r>
              <a:rPr lang="en-US" altLang="ko-KR" sz="1400" dirty="0" smtClean="0"/>
              <a:t>, a=6. 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3 </a:t>
            </a:r>
            <a:r>
              <a:rPr lang="ko-KR" altLang="en-US" sz="1400" dirty="0" smtClean="0"/>
              <a:t>그대로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1" y="3573016"/>
            <a:ext cx="726186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2-6 : </a:t>
            </a:r>
            <a:r>
              <a:rPr lang="ko-KR" altLang="en-US" dirty="0" smtClean="0"/>
              <a:t>대입 </a:t>
            </a:r>
            <a:r>
              <a:rPr lang="ko-KR" altLang="en-US" dirty="0"/>
              <a:t>연산자와 증감 연산자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473" y="1751816"/>
            <a:ext cx="5225677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AssignmentIncDecOperator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b=3, c=3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대입 연산자 사례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+= 3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a=a+3 = 6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 </a:t>
            </a:r>
            <a:r>
              <a:rPr lang="en-US" altLang="ko-KR" sz="1400" b="1" dirty="0"/>
              <a:t>*= 3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b=b*3 = 9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 </a:t>
            </a:r>
            <a:r>
              <a:rPr lang="en-US" altLang="ko-KR" sz="1400" b="1" dirty="0"/>
              <a:t>%= 2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c=c%2 = 1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b=" + b + ", c=" + c);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d=3;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증감 연산자 사례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d++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a=3,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++d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d=5, a=5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d--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a=5,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--d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d=3, a=3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268760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6177" y="5388589"/>
            <a:ext cx="151216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a=6, b=9, c=1</a:t>
            </a:r>
          </a:p>
          <a:p>
            <a:r>
              <a:rPr lang="en-US" altLang="ko-KR" sz="1400" dirty="0"/>
              <a:t>a=3, d=4</a:t>
            </a:r>
          </a:p>
          <a:p>
            <a:r>
              <a:rPr lang="en-US" altLang="ko-KR" sz="1400" dirty="0"/>
              <a:t>a=5, d=5</a:t>
            </a:r>
          </a:p>
          <a:p>
            <a:r>
              <a:rPr lang="en-US" altLang="ko-KR" sz="1400" dirty="0"/>
              <a:t>a=5, d=4</a:t>
            </a:r>
          </a:p>
          <a:p>
            <a:r>
              <a:rPr lang="en-US" altLang="ko-KR" sz="1400" dirty="0"/>
              <a:t>a=3, d=3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6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연산과 논리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 err="1" smtClean="0"/>
              <a:t>피연산자를</a:t>
            </a:r>
            <a:r>
              <a:rPr lang="ko-KR" altLang="en-US" dirty="0" smtClean="0"/>
              <a:t> </a:t>
            </a:r>
            <a:r>
              <a:rPr lang="ko-KR" altLang="en-US" dirty="0"/>
              <a:t>비교하여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의 논리 값을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논리 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논리 값으로</a:t>
            </a:r>
            <a:r>
              <a:rPr lang="en-US" altLang="ko-KR" dirty="0" smtClean="0"/>
              <a:t> NOT</a:t>
            </a:r>
            <a:r>
              <a:rPr lang="en-US" altLang="ko-KR" dirty="0"/>
              <a:t>, OR, </a:t>
            </a:r>
            <a:r>
              <a:rPr lang="en-US" altLang="ko-KR" dirty="0" smtClean="0"/>
              <a:t>AND</a:t>
            </a:r>
            <a:r>
              <a:rPr lang="ko-KR" altLang="en-US" dirty="0" smtClean="0"/>
              <a:t>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논리 </a:t>
            </a:r>
            <a:r>
              <a:rPr lang="ko-KR" altLang="en-US" dirty="0"/>
              <a:t>값을 내는 연산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32856"/>
            <a:ext cx="6011233" cy="2054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229200"/>
            <a:ext cx="7012305" cy="14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5"/>
          <p:cNvSpPr>
            <a:spLocks noGrp="1"/>
          </p:cNvSpPr>
          <p:nvPr>
            <p:ph sz="quarter" idx="2"/>
          </p:nvPr>
        </p:nvSpPr>
        <p:spPr>
          <a:xfrm>
            <a:off x="107504" y="1412776"/>
            <a:ext cx="4356578" cy="502289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변수 선언</a:t>
            </a:r>
            <a:endParaRPr lang="en-US" altLang="ko-KR" sz="1600" dirty="0"/>
          </a:p>
          <a:p>
            <a:pPr lvl="1"/>
            <a:r>
              <a:rPr lang="ko-KR" altLang="en-US" sz="1400" dirty="0"/>
              <a:t>변수 타입과 변수 이름 선언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내에서 선언된 변수는 지역 변수</a:t>
            </a:r>
            <a:endParaRPr lang="en-US" altLang="ko-KR" sz="1400" dirty="0"/>
          </a:p>
          <a:p>
            <a:pPr lvl="2"/>
            <a:r>
              <a:rPr lang="ko-KR" altLang="en-US" sz="1000" dirty="0"/>
              <a:t>지역 변수는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실행이 끝나면 </a:t>
            </a:r>
            <a:r>
              <a:rPr lang="ko-KR" altLang="en-US" sz="1000" dirty="0" smtClean="0"/>
              <a:t>자동 소명</a:t>
            </a:r>
            <a:endParaRPr lang="en-US" altLang="ko-KR" sz="1000" dirty="0"/>
          </a:p>
          <a:p>
            <a:r>
              <a:rPr lang="ko-KR" altLang="en-US" sz="1400" dirty="0"/>
              <a:t>문장</a:t>
            </a:r>
            <a:endParaRPr lang="en-US" altLang="ko-KR" sz="1200" dirty="0"/>
          </a:p>
          <a:p>
            <a:pPr lvl="1"/>
            <a:r>
              <a:rPr lang="en-US" altLang="ko-KR" sz="1400" dirty="0"/>
              <a:t>;</a:t>
            </a:r>
            <a:r>
              <a:rPr lang="ko-KR" altLang="en-US" sz="1400" dirty="0"/>
              <a:t>로 한 문장의 끝을 </a:t>
            </a:r>
            <a:r>
              <a:rPr lang="ko-KR" altLang="en-US" sz="1400" dirty="0" smtClean="0"/>
              <a:t>인식</a:t>
            </a:r>
            <a:endParaRPr lang="en-US" altLang="ko-KR" sz="1400" dirty="0" smtClean="0"/>
          </a:p>
          <a:p>
            <a:endParaRPr lang="en-US" altLang="ko-KR" sz="1200" dirty="0" smtClean="0"/>
          </a:p>
          <a:p>
            <a:pPr lvl="1"/>
            <a:endParaRPr lang="en-US" altLang="ko-KR" sz="11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2"/>
          </p:nvPr>
        </p:nvSpPr>
        <p:spPr>
          <a:xfrm>
            <a:off x="4644008" y="1340768"/>
            <a:ext cx="4176464" cy="4879444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화면 출력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400" dirty="0"/>
              <a:t>표준</a:t>
            </a:r>
            <a:r>
              <a:rPr lang="en-US" altLang="ko-KR" sz="1400" dirty="0"/>
              <a:t>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메시지 출력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 smtClean="0"/>
              <a:t>표준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System.out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println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여러 타입의 데이터 출력 가능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출력 후 다음 행으로 커서 이동</a:t>
            </a:r>
          </a:p>
          <a:p>
            <a:pPr lvl="1"/>
            <a:endParaRPr lang="en-US" altLang="ko-KR" sz="11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220072" y="2078669"/>
            <a:ext cx="34563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</a:t>
            </a:r>
            <a:r>
              <a:rPr lang="en-US" altLang="ko-KR" sz="1100" dirty="0" smtClean="0"/>
              <a:t>Hello"); </a:t>
            </a:r>
            <a:r>
              <a:rPr lang="en-US" altLang="ko-KR" sz="1100" dirty="0"/>
              <a:t>// "</a:t>
            </a:r>
            <a:r>
              <a:rPr lang="en-US" altLang="ko-KR" sz="1100" dirty="0" smtClean="0"/>
              <a:t>Hello"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화면 </a:t>
            </a:r>
            <a:r>
              <a:rPr lang="ko-KR" altLang="en-US" sz="1100" dirty="0" smtClean="0"/>
              <a:t>출력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868388" y="3848998"/>
            <a:ext cx="154760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int</a:t>
            </a:r>
            <a:r>
              <a:rPr lang="en-US" altLang="ko-KR" sz="1100" dirty="0"/>
              <a:t> i=20;</a:t>
            </a:r>
          </a:p>
          <a:p>
            <a:r>
              <a:rPr lang="en-US" altLang="ko-KR" sz="1100" dirty="0" smtClean="0"/>
              <a:t>s </a:t>
            </a:r>
            <a:r>
              <a:rPr lang="en-US" altLang="ko-KR" sz="1100" dirty="0"/>
              <a:t>= sum(i, 20);</a:t>
            </a:r>
            <a:endParaRPr lang="en-US" altLang="ko-KR" sz="11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4352" y="2060848"/>
            <a:ext cx="1571636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i=20;</a:t>
            </a:r>
          </a:p>
          <a:p>
            <a:pPr defTabSz="180000"/>
            <a:r>
              <a:rPr lang="en-US" altLang="ko-KR" sz="1100" dirty="0" smtClean="0"/>
              <a:t>char a;</a:t>
            </a:r>
          </a:p>
        </p:txBody>
      </p:sp>
    </p:spTree>
    <p:extLst>
      <p:ext uri="{BB962C8B-B14F-4D97-AF65-F5344CB8AC3E}">
        <p14:creationId xmlns:p14="http://schemas.microsoft.com/office/powerpoint/2010/main" val="25524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  <a:r>
              <a:rPr lang="en-US" altLang="ko-KR" dirty="0"/>
              <a:t> </a:t>
            </a:r>
            <a:r>
              <a:rPr lang="ko-KR" altLang="en-US" dirty="0"/>
              <a:t>연산과 논리 </a:t>
            </a:r>
            <a:r>
              <a:rPr lang="ko-KR" altLang="en-US" dirty="0" smtClean="0"/>
              <a:t>연산의 복합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7661" y="1700808"/>
            <a:ext cx="4491164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// </a:t>
            </a:r>
            <a:r>
              <a:rPr lang="ko-KR" altLang="en-US" sz="1600" dirty="0"/>
              <a:t>나이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age)</a:t>
            </a:r>
            <a:r>
              <a:rPr lang="ko-KR" altLang="en-US" sz="1600" dirty="0"/>
              <a:t>가 </a:t>
            </a:r>
            <a:r>
              <a:rPr lang="en-US" altLang="ko-KR" sz="1600" dirty="0"/>
              <a:t>20</a:t>
            </a:r>
            <a:r>
              <a:rPr lang="ko-KR" altLang="en-US" sz="1600" dirty="0"/>
              <a:t>대인 경우</a:t>
            </a:r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age &gt;= 20) &amp;&amp; (age &lt; 30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// </a:t>
            </a:r>
            <a:r>
              <a:rPr lang="ko-KR" altLang="en-US" sz="1600" dirty="0"/>
              <a:t>문자</a:t>
            </a:r>
            <a:r>
              <a:rPr lang="en-US" altLang="ko-KR" sz="1600" dirty="0"/>
              <a:t>(char c)</a:t>
            </a:r>
            <a:r>
              <a:rPr lang="ko-KR" altLang="en-US" sz="1600" dirty="0"/>
              <a:t>가 대문자인 경우</a:t>
            </a:r>
            <a:endParaRPr lang="en-US" altLang="ko-KR" sz="1600" dirty="0"/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c &gt;= 'A') &amp;&amp; (c &lt;= 'Z') 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// 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en-US" altLang="ko-KR" sz="1600" dirty="0"/>
              <a:t>(0,0)</a:t>
            </a:r>
            <a:r>
              <a:rPr lang="ko-KR" altLang="en-US" sz="1600" dirty="0"/>
              <a:t>과 </a:t>
            </a:r>
            <a:r>
              <a:rPr lang="en-US" altLang="ko-KR" sz="1600" dirty="0"/>
              <a:t>(50,50)</a:t>
            </a:r>
            <a:r>
              <a:rPr lang="ko-KR" altLang="en-US" sz="1600" dirty="0"/>
              <a:t>의 사각형 내에 있음</a:t>
            </a:r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x&gt;=0) &amp;&amp; (y&gt;=0) &amp;&amp; (x&lt;=50) &amp;&amp; (y&lt;=50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837661" y="4216445"/>
            <a:ext cx="451539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20 &lt;= age &lt; 30 </a:t>
            </a:r>
            <a:r>
              <a:rPr lang="en-US" altLang="ko-KR" sz="1600" dirty="0" smtClean="0"/>
              <a:t>	// </a:t>
            </a:r>
            <a:r>
              <a:rPr lang="ko-KR" altLang="en-US" sz="16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4119498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2-7 : </a:t>
            </a:r>
            <a:r>
              <a:rPr lang="ko-KR" altLang="en-US" dirty="0" smtClean="0"/>
              <a:t>비교 </a:t>
            </a:r>
            <a:r>
              <a:rPr lang="ko-KR" altLang="en-US" dirty="0"/>
              <a:t>연산자와 논리 연산자 사용하기</a:t>
            </a:r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1916832"/>
            <a:ext cx="4536504" cy="4031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LogicalOperator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비교 연산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'a' &gt; 'b'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&gt;=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-1 &lt; 0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3.45 </a:t>
            </a:r>
            <a:r>
              <a:rPr lang="en-US" altLang="ko-KR" sz="1600" b="1" dirty="0"/>
              <a:t>&lt;=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==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!=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!(3 != 2</a:t>
            </a:r>
            <a:r>
              <a:rPr lang="en-US" altLang="ko-KR" sz="1600" b="1" dirty="0" smtClean="0"/>
              <a:t>)</a:t>
            </a:r>
            <a:r>
              <a:rPr lang="en-US" altLang="ko-KR" sz="1600" dirty="0" smtClean="0"/>
              <a:t>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비교 연산과 논리 연산 복합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&gt; 2) &amp;&amp; (3 &gt; 4)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|| (-1 &gt; 0)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5786" y="1340768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136" y="3640381"/>
            <a:ext cx="864096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 smtClean="0">
                <a:latin typeface="+mj-lt"/>
              </a:rPr>
              <a:t>true</a:t>
            </a:r>
            <a:endParaRPr lang="en-US" altLang="ko-KR" sz="1600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?: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condition ? </a:t>
            </a:r>
            <a:r>
              <a:rPr lang="en-US" altLang="ko-KR" dirty="0"/>
              <a:t>o</a:t>
            </a:r>
            <a:r>
              <a:rPr lang="en-US" altLang="ko-KR" dirty="0" smtClean="0"/>
              <a:t>pr2 : opr3</a:t>
            </a:r>
            <a:endParaRPr lang="ko-KR" altLang="en-US" dirty="0" smtClean="0"/>
          </a:p>
          <a:p>
            <a:pPr lvl="1"/>
            <a:r>
              <a:rPr lang="ko-KR" altLang="en-US" dirty="0" smtClean="0"/>
              <a:t>세 개의 </a:t>
            </a:r>
            <a:r>
              <a:rPr lang="ko-KR" altLang="en-US" dirty="0" err="1" smtClean="0"/>
              <a:t>피연산자로</a:t>
            </a:r>
            <a:r>
              <a:rPr lang="ko-KR" altLang="en-US" dirty="0" smtClean="0"/>
              <a:t> 구성된 </a:t>
            </a:r>
            <a:r>
              <a:rPr lang="ko-KR" altLang="en-US" dirty="0" err="1" smtClean="0"/>
              <a:t>삼항</a:t>
            </a:r>
            <a:r>
              <a:rPr lang="en-US" altLang="ko-KR" dirty="0" smtClean="0"/>
              <a:t>(ternary) </a:t>
            </a:r>
            <a:r>
              <a:rPr lang="ko-KR" altLang="en-US" dirty="0" smtClean="0"/>
              <a:t>연산자</a:t>
            </a:r>
          </a:p>
          <a:p>
            <a:pPr lvl="2"/>
            <a:r>
              <a:rPr lang="en-US" altLang="ko-KR" dirty="0" smtClean="0"/>
              <a:t>condition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연산식의</a:t>
            </a:r>
            <a:r>
              <a:rPr lang="ko-KR" altLang="en-US" dirty="0" smtClean="0"/>
              <a:t> 결과는 </a:t>
            </a:r>
            <a:r>
              <a:rPr lang="en-US" altLang="ko-KR" dirty="0" smtClean="0"/>
              <a:t>opr2, false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opr3</a:t>
            </a:r>
          </a:p>
          <a:p>
            <a:pPr lvl="1"/>
            <a:r>
              <a:rPr lang="en-US" altLang="ko-KR" dirty="0" smtClean="0"/>
              <a:t>if-else</a:t>
            </a:r>
            <a:r>
              <a:rPr lang="ko-KR" altLang="en-US" dirty="0" smtClean="0"/>
              <a:t>을 간결하게 표현할 수 있음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3095089"/>
            <a:ext cx="1512168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x = 5;</a:t>
            </a:r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y = 3</a:t>
            </a:r>
            <a:r>
              <a:rPr lang="en-US" altLang="ko-KR" sz="1600" dirty="0" smtClean="0"/>
              <a:t>;</a:t>
            </a:r>
          </a:p>
          <a:p>
            <a:pPr defTabSz="180000"/>
            <a:endParaRPr lang="en-US" altLang="ko-KR" sz="1600" dirty="0" smtClean="0"/>
          </a:p>
          <a:p>
            <a:pPr defTabSz="180000"/>
            <a:r>
              <a:rPr lang="en-US" altLang="ko-KR" sz="1600" b="1" dirty="0" err="1" smtClean="0"/>
              <a:t>int</a:t>
            </a:r>
            <a:r>
              <a:rPr lang="en-US" altLang="ko-KR" sz="1600" b="1" dirty="0" smtClean="0"/>
              <a:t> s;</a:t>
            </a:r>
          </a:p>
          <a:p>
            <a:pPr defTabSz="180000"/>
            <a:r>
              <a:rPr lang="en-US" altLang="ko-KR" sz="1600" b="1" dirty="0" smtClean="0"/>
              <a:t>if(x&gt;y)</a:t>
            </a:r>
          </a:p>
          <a:p>
            <a:pPr defTabSz="180000"/>
            <a:r>
              <a:rPr lang="en-US" altLang="ko-KR" sz="1600" b="1" dirty="0" smtClean="0"/>
              <a:t>	s = 1;</a:t>
            </a:r>
          </a:p>
          <a:p>
            <a:pPr defTabSz="180000"/>
            <a:r>
              <a:rPr lang="en-US" altLang="ko-KR" sz="1600" b="1" dirty="0" smtClean="0"/>
              <a:t>else</a:t>
            </a:r>
          </a:p>
          <a:p>
            <a:pPr defTabSz="180000"/>
            <a:r>
              <a:rPr lang="en-US" altLang="ko-KR" sz="1600" b="1" dirty="0"/>
              <a:t>	</a:t>
            </a:r>
            <a:r>
              <a:rPr lang="en-US" altLang="ko-KR" sz="1600" b="1" dirty="0" smtClean="0"/>
              <a:t>s = -1;</a:t>
            </a:r>
            <a:endParaRPr lang="en-US" altLang="ko-KR" sz="16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79912" y="4366455"/>
            <a:ext cx="208823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/>
              <a:t>int</a:t>
            </a:r>
            <a:r>
              <a:rPr lang="en-US" altLang="ko-KR" sz="1600" b="1" dirty="0"/>
              <a:t> s = (x&gt;y)?1:-1; </a:t>
            </a:r>
            <a:endParaRPr lang="en-US" altLang="ko-KR" sz="1600" b="1" dirty="0" smtClean="0"/>
          </a:p>
        </p:txBody>
      </p:sp>
      <p:sp>
        <p:nvSpPr>
          <p:cNvPr id="7" name="왼쪽 중괄호 6"/>
          <p:cNvSpPr/>
          <p:nvPr/>
        </p:nvSpPr>
        <p:spPr>
          <a:xfrm rot="10800000">
            <a:off x="2339752" y="4001383"/>
            <a:ext cx="432048" cy="1037922"/>
          </a:xfrm>
          <a:prstGeom prst="leftBrace">
            <a:avLst>
              <a:gd name="adj1" fmla="val 337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1"/>
            <a:endCxn id="6" idx="1"/>
          </p:cNvCxnSpPr>
          <p:nvPr/>
        </p:nvCxnSpPr>
        <p:spPr>
          <a:xfrm>
            <a:off x="2771800" y="4520344"/>
            <a:ext cx="1008112" cy="15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72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2-8 : </a:t>
            </a:r>
            <a:r>
              <a:rPr lang="ko-KR" altLang="en-US" dirty="0"/>
              <a:t>조건 </a:t>
            </a:r>
            <a:r>
              <a:rPr lang="ko-KR" altLang="en-US" dirty="0" smtClean="0"/>
              <a:t>연산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897087"/>
            <a:ext cx="579844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TernaryOperator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 = 3, b = 5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두 수의 차는 </a:t>
            </a:r>
            <a:r>
              <a:rPr lang="en-US" altLang="ko-KR" sz="1400" dirty="0"/>
              <a:t>" + ((a&gt;b)?(a-b):(b-a)));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3568" y="1432997"/>
            <a:ext cx="52709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조건 연산자의 사례이다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6" y="3625279"/>
            <a:ext cx="57984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lt"/>
              </a:rPr>
              <a:t>두 수의 차는 </a:t>
            </a:r>
            <a:r>
              <a:rPr lang="en-US" altLang="ko-KR" sz="1400" dirty="0">
                <a:latin typeface="+mj-lt"/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3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비트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비트 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논리 연산</a:t>
            </a:r>
            <a:endParaRPr lang="en-US" altLang="ko-KR" dirty="0" smtClean="0"/>
          </a:p>
          <a:p>
            <a:pPr lvl="2"/>
            <a:r>
              <a:rPr lang="ko-KR" altLang="en-US" dirty="0"/>
              <a:t>비트끼리 </a:t>
            </a:r>
            <a:r>
              <a:rPr lang="en-US" altLang="ko-KR" dirty="0"/>
              <a:t>AND, OR, XOR, NOT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비트 시프트 연산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비트를</a:t>
            </a:r>
            <a:r>
              <a:rPr lang="ko-KR" altLang="en-US" dirty="0" smtClean="0"/>
              <a:t> 오른쪽이나 </a:t>
            </a:r>
            <a:r>
              <a:rPr lang="ko-KR" altLang="en-US" dirty="0"/>
              <a:t>왼쪽으로 이동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988840"/>
            <a:ext cx="5885269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0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논리 연산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 연산자의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각 </a:t>
            </a:r>
            <a:r>
              <a:rPr lang="ko-KR" altLang="en-US" dirty="0" smtClean="0"/>
              <a:t>비트들의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 smtClean="0"/>
              <a:t>논리 연산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412776"/>
            <a:ext cx="5762568" cy="32403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424" y="4869160"/>
            <a:ext cx="7299960" cy="18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126" y="1310959"/>
            <a:ext cx="6559891" cy="31910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비트 </a:t>
            </a:r>
            <a:r>
              <a:rPr lang="ko-KR" altLang="en-US" dirty="0" smtClean="0"/>
              <a:t>논리 연산 </a:t>
            </a:r>
            <a:r>
              <a:rPr lang="ko-KR" altLang="en-US" dirty="0"/>
              <a:t>응용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267744" y="1963688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4675" y="1380609"/>
            <a:ext cx="27959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냉장고에는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센서가 있고 이들은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flag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변수와 연결되어 있다고 할 때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냉장고의 온도가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도 이상으로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올라가면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비트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en-US" altLang="ko-KR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되고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도 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이하이면 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비트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endParaRPr lang="en-US" altLang="ko-KR" sz="12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유지한다</a:t>
            </a:r>
            <a:r>
              <a:rPr lang="en-US" altLang="ko-KR" sz="12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2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544" y="4362279"/>
            <a:ext cx="4068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  <a:latin typeface="+mj-ea"/>
                <a:ea typeface="+mj-ea"/>
              </a:rPr>
              <a:t>문제</a:t>
            </a:r>
            <a:r>
              <a:rPr lang="en-US" altLang="ko-KR" sz="1400" dirty="0" smtClean="0">
                <a:solidFill>
                  <a:srgbClr val="0070C0"/>
                </a:solidFill>
                <a:latin typeface="+mj-ea"/>
                <a:ea typeface="+mj-ea"/>
              </a:rPr>
              <a:t>) </a:t>
            </a:r>
            <a:r>
              <a:rPr lang="ko-KR" altLang="en-US" sz="1400" dirty="0" smtClean="0">
                <a:solidFill>
                  <a:srgbClr val="0070C0"/>
                </a:solidFill>
                <a:latin typeface="+mj-ea"/>
                <a:ea typeface="+mj-ea"/>
              </a:rPr>
              <a:t>현재 냉장고의 온도가</a:t>
            </a:r>
            <a:endParaRPr lang="en-US" altLang="ko-KR" sz="1400" dirty="0" smtClean="0">
              <a:solidFill>
                <a:srgbClr val="0070C0"/>
              </a:solidFill>
              <a:latin typeface="+mj-ea"/>
              <a:ea typeface="+mj-ea"/>
            </a:endParaRPr>
          </a:p>
          <a:p>
            <a:r>
              <a:rPr lang="en-US" altLang="ko-KR" sz="1400" dirty="0" smtClean="0">
                <a:solidFill>
                  <a:srgbClr val="0070C0"/>
                </a:solidFill>
                <a:latin typeface="+mj-ea"/>
                <a:ea typeface="+mj-ea"/>
              </a:rPr>
              <a:t>        0</a:t>
            </a:r>
            <a:r>
              <a:rPr lang="ko-KR" altLang="en-US" sz="1400" dirty="0" smtClean="0">
                <a:solidFill>
                  <a:srgbClr val="0070C0"/>
                </a:solidFill>
                <a:latin typeface="+mj-ea"/>
                <a:ea typeface="+mj-ea"/>
              </a:rPr>
              <a:t>도 이상인지 판단하는 코드를 작성하라</a:t>
            </a:r>
            <a:r>
              <a:rPr lang="en-US" altLang="ko-KR" sz="1400" dirty="0" smtClean="0">
                <a:solidFill>
                  <a:srgbClr val="0070C0"/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24083" y="4945243"/>
            <a:ext cx="4523981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byte flag = 0b00001010; //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각 비트는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</a:rPr>
              <a:t>8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</a:rPr>
              <a:t>개의 센서 값을 가리킴</a:t>
            </a:r>
          </a:p>
          <a:p>
            <a:pPr defTabSz="180000"/>
            <a:r>
              <a:rPr lang="en-US" altLang="ko-KR" sz="1200" dirty="0"/>
              <a:t>if(flag &amp; 0b00001000 == 0)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else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이상</a:t>
            </a:r>
            <a:r>
              <a:rPr lang="en-US" altLang="ko-KR" sz="1200" dirty="0"/>
              <a:t>");</a:t>
            </a:r>
            <a:endParaRPr lang="ko-KR" altLang="en-US" sz="1200" dirty="0"/>
          </a:p>
        </p:txBody>
      </p:sp>
      <p:sp>
        <p:nvSpPr>
          <p:cNvPr id="15" name="직사각형 14"/>
          <p:cNvSpPr/>
          <p:nvPr/>
        </p:nvSpPr>
        <p:spPr>
          <a:xfrm>
            <a:off x="612648" y="6051276"/>
            <a:ext cx="4535416" cy="276999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온도는 </a:t>
            </a:r>
            <a:r>
              <a:rPr lang="en-US" altLang="ko-KR" sz="1200" dirty="0"/>
              <a:t>0</a:t>
            </a:r>
            <a:r>
              <a:rPr lang="ko-KR" altLang="en-US" sz="1200" dirty="0"/>
              <a:t>도 이상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492396"/>
              </p:ext>
            </p:extLst>
          </p:nvPr>
        </p:nvGraphicFramePr>
        <p:xfrm>
          <a:off x="5781617" y="4949465"/>
          <a:ext cx="1867016" cy="35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33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1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rgbClr val="0070C0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433766"/>
              </p:ext>
            </p:extLst>
          </p:nvPr>
        </p:nvGraphicFramePr>
        <p:xfrm>
          <a:off x="5784811" y="5256570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rgbClr val="0070C0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450001" y="5244907"/>
            <a:ext cx="332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&amp;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>
            <a:off x="5450001" y="5637059"/>
            <a:ext cx="2275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104700"/>
              </p:ext>
            </p:extLst>
          </p:nvPr>
        </p:nvGraphicFramePr>
        <p:xfrm>
          <a:off x="5784813" y="5622623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rgbClr val="0070C0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rgbClr val="0070C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모서리가 둥근 사각형 설명선 20"/>
          <p:cNvSpPr/>
          <p:nvPr/>
        </p:nvSpPr>
        <p:spPr>
          <a:xfrm>
            <a:off x="7099011" y="6039299"/>
            <a:ext cx="1099243" cy="442674"/>
          </a:xfrm>
          <a:prstGeom prst="wedgeRoundRectCallout">
            <a:avLst>
              <a:gd name="adj1" fmla="val -68840"/>
              <a:gd name="adj2" fmla="val -876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Y</a:t>
            </a:r>
            <a:r>
              <a:rPr lang="ko-KR" altLang="en-US" sz="1000" dirty="0" smtClean="0"/>
              <a:t>비트가 </a:t>
            </a:r>
            <a:r>
              <a:rPr lang="en-US" altLang="ko-KR" sz="1000" dirty="0" smtClean="0"/>
              <a:t>0 </a:t>
            </a:r>
            <a:r>
              <a:rPr lang="ko-KR" altLang="en-US" sz="1000" dirty="0" smtClean="0"/>
              <a:t>이면</a:t>
            </a:r>
            <a:endParaRPr lang="en-US" altLang="ko-KR" sz="1000" dirty="0" smtClean="0"/>
          </a:p>
          <a:p>
            <a:r>
              <a:rPr lang="ko-KR" altLang="en-US" sz="1000" dirty="0" smtClean="0"/>
              <a:t> </a:t>
            </a:r>
            <a:r>
              <a:rPr lang="en-US" altLang="ko-KR" sz="1000" dirty="0" smtClean="0"/>
              <a:t>&amp; </a:t>
            </a:r>
            <a:r>
              <a:rPr lang="ko-KR" altLang="en-US" sz="1000" dirty="0" smtClean="0"/>
              <a:t>결과는 </a:t>
            </a:r>
            <a:r>
              <a:rPr lang="en-US" altLang="ko-KR" sz="1000" dirty="0" smtClean="0"/>
              <a:t>0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005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시프트 연산자의 사례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피 연산자의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 smtClean="0"/>
              <a:t>비트들을 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  </a:t>
            </a:r>
            <a:r>
              <a:rPr lang="ko-KR" altLang="en-US" dirty="0" smtClean="0"/>
              <a:t>이동 </a:t>
            </a:r>
            <a:r>
              <a:rPr lang="ko-KR" altLang="en-US" dirty="0"/>
              <a:t>연산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155" y="4859518"/>
            <a:ext cx="6125403" cy="1826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278402"/>
            <a:ext cx="5983774" cy="35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1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2-9 : </a:t>
            </a:r>
            <a:r>
              <a:rPr lang="ko-KR" altLang="en-US" dirty="0"/>
              <a:t>비트 </a:t>
            </a:r>
            <a:r>
              <a:rPr lang="ko-KR" altLang="en-US" dirty="0" smtClean="0"/>
              <a:t>논리 연산과 비트 시프트 연산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3655" y="1879443"/>
            <a:ext cx="5868545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BitOperator</a:t>
            </a:r>
            <a:r>
              <a:rPr lang="en-US" altLang="ko-KR" sz="1200" dirty="0"/>
              <a:t> { 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short a = (short)0x55ff; </a:t>
            </a:r>
          </a:p>
          <a:p>
            <a:pPr defTabSz="180000" fontAlgn="base" latinLnBrk="0"/>
            <a:r>
              <a:rPr lang="en-US" altLang="ko-KR" sz="1200" dirty="0"/>
              <a:t>		short b = (short)0x00ff</a:t>
            </a:r>
            <a:r>
              <a:rPr lang="en-US" altLang="ko-KR" sz="1200" dirty="0" smtClean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// </a:t>
            </a:r>
            <a:r>
              <a:rPr lang="ko-KR" altLang="en-US" sz="1200" dirty="0"/>
              <a:t>비트 논리 연산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&amp;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AND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|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OR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(short)(a ^ b)); // </a:t>
            </a:r>
            <a:r>
              <a:rPr lang="ko-KR" altLang="en-US" sz="1200" dirty="0"/>
              <a:t>비트 </a:t>
            </a:r>
            <a:r>
              <a:rPr lang="en-US" altLang="ko-KR" sz="1200" dirty="0"/>
              <a:t>XOR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("%04x\n", (short)(~a)); // </a:t>
            </a:r>
            <a:r>
              <a:rPr lang="ko-KR" altLang="en-US" sz="1200" dirty="0"/>
              <a:t>비트 </a:t>
            </a:r>
            <a:r>
              <a:rPr lang="en-US" altLang="ko-KR" sz="1200" dirty="0" smtClean="0"/>
              <a:t>NOT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byte c = 20; // 0x14</a:t>
            </a:r>
          </a:p>
          <a:p>
            <a:pPr defTabSz="180000" fontAlgn="base" latinLnBrk="0"/>
            <a:r>
              <a:rPr lang="en-US" altLang="ko-KR" sz="1200" dirty="0"/>
              <a:t>		byte d = -8; // </a:t>
            </a:r>
            <a:r>
              <a:rPr lang="en-US" altLang="ko-KR" sz="1200" dirty="0" smtClean="0"/>
              <a:t>0xf8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// </a:t>
            </a:r>
            <a:r>
              <a:rPr lang="ko-KR" altLang="en-US" sz="1200" dirty="0"/>
              <a:t>비트 시프트 연산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(c &lt;&lt;2);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왼쪽 시프트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(c &gt;&gt;2); // c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 &gt;&gt;2);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1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System.out.printf</a:t>
            </a:r>
            <a:r>
              <a:rPr lang="en-US" altLang="ko-KR" sz="1200" dirty="0"/>
              <a:t>("%x\n", (d &gt;&gt;&gt;2)); // d</a:t>
            </a:r>
            <a:r>
              <a:rPr lang="ko-KR" altLang="en-US" sz="1200" dirty="0"/>
              <a:t>를 </a:t>
            </a:r>
            <a:r>
              <a:rPr lang="en-US" altLang="ko-KR" sz="1200" dirty="0"/>
              <a:t>2</a:t>
            </a:r>
            <a:r>
              <a:rPr lang="ko-KR" altLang="en-US" sz="1200" dirty="0"/>
              <a:t>비트 오른쪽 시프트</a:t>
            </a:r>
            <a:r>
              <a:rPr lang="en-US" altLang="ko-KR" sz="1200" dirty="0"/>
              <a:t>. 0 </a:t>
            </a:r>
            <a:r>
              <a:rPr lang="ko-KR" altLang="en-US" sz="1200" dirty="0"/>
              <a:t>삽입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/>
            <a:endParaRPr lang="ko-KR" altLang="en-US" sz="12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7823" y="1373867"/>
            <a:ext cx="5262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소스의 실행 결과는 무엇인가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516216" y="4464766"/>
            <a:ext cx="1656184" cy="193899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[</a:t>
            </a:r>
            <a:r>
              <a:rPr lang="ko-KR" altLang="en-US" sz="1200" dirty="0"/>
              <a:t>비트 연산 결과</a:t>
            </a:r>
            <a:r>
              <a:rPr lang="en-US" altLang="ko-KR" sz="1200" dirty="0"/>
              <a:t>]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00ff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55ff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5500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aa00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[</a:t>
            </a:r>
            <a:r>
              <a:rPr lang="ko-KR" altLang="en-US" sz="1200" dirty="0"/>
              <a:t>시프트 연산 결과</a:t>
            </a:r>
            <a:r>
              <a:rPr lang="en-US" altLang="ko-KR" sz="1200" dirty="0"/>
              <a:t>]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80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5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-2</a:t>
            </a:r>
            <a:endParaRPr lang="ko-KR" altLang="en-US" sz="1200" dirty="0"/>
          </a:p>
          <a:p>
            <a:pPr fontAlgn="base"/>
            <a:r>
              <a:rPr lang="en-US" altLang="ko-KR" sz="1200" dirty="0"/>
              <a:t>3ffffffe</a:t>
            </a:r>
            <a:endParaRPr lang="ko-KR" altLang="en-US" sz="12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148064" y="2796110"/>
            <a:ext cx="3240361" cy="360040"/>
          </a:xfrm>
          <a:prstGeom prst="wedgeRoundRectCallout">
            <a:avLst>
              <a:gd name="adj1" fmla="val -63012"/>
              <a:gd name="adj2" fmla="val 58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printf</a:t>
            </a:r>
            <a:r>
              <a:rPr lang="en-US" altLang="ko-KR" sz="1000" dirty="0">
                <a:solidFill>
                  <a:schemeClr val="tx1"/>
                </a:solidFill>
              </a:rPr>
              <a:t>("%x\n", ...)</a:t>
            </a:r>
            <a:r>
              <a:rPr lang="ko-KR" altLang="en-US" sz="1000" dirty="0">
                <a:solidFill>
                  <a:schemeClr val="tx1"/>
                </a:solidFill>
              </a:rPr>
              <a:t>는 </a:t>
            </a:r>
            <a:r>
              <a:rPr lang="ko-KR" altLang="en-US" sz="1000" dirty="0" smtClean="0">
                <a:solidFill>
                  <a:schemeClr val="tx1"/>
                </a:solidFill>
              </a:rPr>
              <a:t>결과 값을 </a:t>
            </a:r>
            <a:r>
              <a:rPr lang="en-US" altLang="ko-KR" sz="1000" dirty="0" smtClean="0">
                <a:solidFill>
                  <a:schemeClr val="tx1"/>
                </a:solidFill>
              </a:rPr>
              <a:t>16</a:t>
            </a:r>
            <a:r>
              <a:rPr lang="ko-KR" altLang="en-US" sz="1000" dirty="0">
                <a:solidFill>
                  <a:schemeClr val="tx1"/>
                </a:solidFill>
              </a:rPr>
              <a:t>진수 형식으로 출력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3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70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의 괄호 안에 </a:t>
            </a:r>
            <a:r>
              <a:rPr lang="ko-KR" altLang="en-US" dirty="0" err="1"/>
              <a:t>조건식</a:t>
            </a:r>
            <a:r>
              <a:rPr lang="en-US" altLang="ko-KR" dirty="0"/>
              <a:t>(</a:t>
            </a:r>
            <a:r>
              <a:rPr lang="ko-KR" altLang="en-US" dirty="0"/>
              <a:t>논리형 변수나 논리 연산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z="1600" dirty="0"/>
              <a:t>실행문장이 단일 문장인 경우 둘러싸는 </a:t>
            </a:r>
            <a:r>
              <a:rPr lang="en-US" altLang="ko-KR" sz="1600" dirty="0"/>
              <a:t>{, }</a:t>
            </a:r>
            <a:r>
              <a:rPr lang="ko-KR" altLang="en-US" sz="1600" dirty="0"/>
              <a:t> 생략 </a:t>
            </a:r>
            <a:r>
              <a:rPr lang="ko-KR" altLang="en-US" sz="1600" dirty="0" smtClean="0"/>
              <a:t>가능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35894" y="5373216"/>
            <a:ext cx="457200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if(n%2 == 0) {</a:t>
            </a:r>
            <a:endParaRPr lang="en-US" altLang="ko-KR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(n + "</a:t>
            </a:r>
            <a:r>
              <a:rPr lang="ko-KR" altLang="en-US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은 짝수입니다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.");</a:t>
            </a:r>
            <a:endParaRPr lang="ko-KR" altLang="en-US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67877"/>
            <a:ext cx="574929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sum() </a:t>
            </a:r>
            <a:r>
              <a:rPr lang="ko-KR" altLang="en-US" dirty="0" err="1"/>
              <a:t>메소드</a:t>
            </a:r>
            <a:r>
              <a:rPr lang="ko-KR" altLang="en-US" dirty="0"/>
              <a:t> 호출과 리턴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44824"/>
            <a:ext cx="6858919" cy="3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2-10 : </a:t>
            </a:r>
            <a:r>
              <a:rPr lang="en-US" altLang="ko-KR" dirty="0"/>
              <a:t>i</a:t>
            </a:r>
            <a:r>
              <a:rPr lang="en-US" altLang="ko-KR" dirty="0" smtClean="0"/>
              <a:t>f</a:t>
            </a:r>
            <a:r>
              <a:rPr lang="ko-KR" altLang="en-US" dirty="0"/>
              <a:t>문 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812354"/>
            <a:ext cx="5798448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 smtClean="0"/>
              <a:t>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SuccessOrFail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점수를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score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if (score &gt;= 80)</a:t>
            </a:r>
          </a:p>
          <a:p>
            <a:pPr defTabSz="180000" fontAlgn="base" latinLnBrk="0"/>
            <a:r>
              <a:rPr lang="en-US" altLang="ko-KR" sz="1400" b="1" dirty="0"/>
              <a:t>			</a:t>
            </a:r>
            <a:r>
              <a:rPr lang="en-US" altLang="ko-KR" sz="1400" b="1" dirty="0" err="1"/>
              <a:t>System.out.println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축하합니다</a:t>
            </a:r>
            <a:r>
              <a:rPr lang="en-US" altLang="ko-KR" sz="1400" b="1" dirty="0"/>
              <a:t>! </a:t>
            </a:r>
            <a:r>
              <a:rPr lang="ko-KR" altLang="en-US" sz="1400" b="1" dirty="0"/>
              <a:t>합격입니다</a:t>
            </a:r>
            <a:r>
              <a:rPr lang="en-US" altLang="ko-KR" sz="1400" b="1" dirty="0"/>
              <a:t>.");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	</a:t>
            </a:r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scanner.close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340768"/>
            <a:ext cx="6779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시험 점수가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점이 이상이면 합격 판별을 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8335" y="4963085"/>
            <a:ext cx="579844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lt"/>
              </a:rPr>
              <a:t>점수를 입력하시오</a:t>
            </a:r>
            <a:r>
              <a:rPr lang="en-US" altLang="ko-KR" sz="1400" dirty="0">
                <a:latin typeface="+mj-lt"/>
              </a:rPr>
              <a:t>: </a:t>
            </a:r>
            <a:r>
              <a:rPr lang="en-US" altLang="ko-KR" sz="1400" dirty="0">
                <a:solidFill>
                  <a:srgbClr val="00B050"/>
                </a:solidFill>
                <a:latin typeface="+mj-lt"/>
              </a:rPr>
              <a:t>95</a:t>
            </a:r>
          </a:p>
          <a:p>
            <a:r>
              <a:rPr lang="ko-KR" altLang="en-US" sz="1400" dirty="0">
                <a:latin typeface="+mj-lt"/>
              </a:rPr>
              <a:t>축하합니다</a:t>
            </a:r>
            <a:r>
              <a:rPr lang="en-US" altLang="ko-KR" sz="1400" dirty="0">
                <a:latin typeface="+mj-lt"/>
              </a:rPr>
              <a:t>! </a:t>
            </a:r>
            <a:r>
              <a:rPr lang="ko-KR" altLang="en-US" sz="1400" dirty="0">
                <a:latin typeface="+mj-lt"/>
              </a:rPr>
              <a:t>합격입니다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if-else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5950"/>
          </a:xfrm>
        </p:spPr>
        <p:txBody>
          <a:bodyPr/>
          <a:lstStyle/>
          <a:p>
            <a:r>
              <a:rPr lang="en-US" altLang="ko-KR" smtClean="0"/>
              <a:t>if-else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smtClean="0"/>
              <a:t>true</a:t>
            </a:r>
            <a:r>
              <a:rPr lang="ko-KR" altLang="en-US" smtClean="0"/>
              <a:t>면 실행문장</a:t>
            </a:r>
            <a:r>
              <a:rPr lang="en-US" altLang="ko-KR" smtClean="0"/>
              <a:t>1</a:t>
            </a:r>
            <a:r>
              <a:rPr lang="ko-KR" altLang="en-US" smtClean="0"/>
              <a:t> 실행 후</a:t>
            </a:r>
            <a:r>
              <a:rPr lang="en-US" altLang="ko-KR" smtClean="0"/>
              <a:t> </a:t>
            </a:r>
            <a:r>
              <a:rPr lang="en-US" altLang="ko-KR" dirty="0" smtClean="0"/>
              <a:t>if-else</a:t>
            </a:r>
            <a:r>
              <a:rPr lang="ko-KR" altLang="en-US" smtClean="0"/>
              <a:t>문을 벗어남</a:t>
            </a:r>
            <a:endParaRPr lang="en-US" altLang="ko-KR" smtClean="0"/>
          </a:p>
          <a:p>
            <a:pPr lvl="1"/>
            <a:r>
              <a:rPr lang="en-US" altLang="ko-KR" smtClean="0"/>
              <a:t>false</a:t>
            </a:r>
            <a:r>
              <a:rPr lang="ko-KR" altLang="en-US" dirty="0" smtClean="0"/>
              <a:t>인 경우에 </a:t>
            </a:r>
            <a:r>
              <a:rPr lang="ko-KR" altLang="en-US" smtClean="0"/>
              <a:t>실행문장</a:t>
            </a:r>
            <a:r>
              <a:rPr lang="en-US" altLang="ko-KR" smtClean="0"/>
              <a:t>2</a:t>
            </a:r>
            <a:r>
              <a:rPr lang="ko-KR" altLang="en-US" smtClean="0"/>
              <a:t> 실행후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dirty="0" smtClean="0"/>
              <a:t>if-else</a:t>
            </a:r>
            <a:r>
              <a:rPr lang="ko-KR" altLang="en-US" smtClean="0"/>
              <a:t>문을 벗어남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071810"/>
            <a:ext cx="5330190" cy="27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2-11 : if-else</a:t>
            </a:r>
            <a:r>
              <a:rPr lang="ko-KR" altLang="en-US" dirty="0" smtClean="0"/>
              <a:t> </a:t>
            </a:r>
            <a:r>
              <a:rPr lang="ko-KR" altLang="en-US" dirty="0"/>
              <a:t>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8967" y="1772816"/>
            <a:ext cx="5798448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MultipleOfThree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/>
              <a:t>in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number = </a:t>
            </a:r>
            <a:r>
              <a:rPr lang="en-US" altLang="ko-KR" sz="1400" dirty="0" err="1"/>
              <a:t>in.nextInt</a:t>
            </a:r>
            <a:r>
              <a:rPr lang="en-US" altLang="ko-KR" sz="1400" dirty="0" smtClean="0"/>
              <a:t>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 </a:t>
            </a:r>
            <a:r>
              <a:rPr lang="en-US" altLang="ko-KR" sz="1400" b="1" dirty="0"/>
              <a:t>(number % 3 == 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else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배수가 아닙니다</a:t>
            </a:r>
            <a:r>
              <a:rPr lang="en-US" altLang="ko-KR" sz="1400" dirty="0" smtClean="0"/>
              <a:t>.");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 smtClean="0"/>
              <a:t>();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400829"/>
            <a:ext cx="5700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입력된 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배수인지 판별하는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8967" y="5699027"/>
            <a:ext cx="579844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수를 입력하시오</a:t>
            </a:r>
            <a:r>
              <a:rPr lang="en-US" altLang="ko-KR" sz="1200" dirty="0">
                <a:latin typeface="+mj-lt"/>
              </a:rPr>
              <a:t>: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129</a:t>
            </a:r>
          </a:p>
          <a:p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의 배수입니다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59"/>
            <a:ext cx="8153400" cy="1169651"/>
          </a:xfrm>
        </p:spPr>
        <p:txBody>
          <a:bodyPr>
            <a:normAutofit lnSpcReduction="10000"/>
          </a:bodyPr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 fontAlgn="base"/>
            <a:r>
              <a:rPr lang="en-US" altLang="ko-KR" dirty="0"/>
              <a:t>if-else</a:t>
            </a:r>
            <a:r>
              <a:rPr lang="ko-KR" altLang="en-US" dirty="0"/>
              <a:t>가 연속되는 </a:t>
            </a:r>
            <a:r>
              <a:rPr lang="ko-KR" altLang="en-US" dirty="0" smtClean="0"/>
              <a:t>모양</a:t>
            </a:r>
            <a:endParaRPr lang="ko-KR" altLang="en-US" dirty="0"/>
          </a:p>
          <a:p>
            <a:pPr lvl="2"/>
            <a:r>
              <a:rPr lang="ko-KR" altLang="en-US" dirty="0" err="1" smtClean="0"/>
              <a:t>조건문이</a:t>
            </a:r>
            <a:r>
              <a:rPr lang="ko-KR" altLang="en-US" dirty="0" smtClean="0"/>
              <a:t> 너무 많은 경우</a:t>
            </a:r>
            <a:r>
              <a:rPr lang="en-US" altLang="ko-KR" dirty="0"/>
              <a:t>, switch </a:t>
            </a:r>
            <a:r>
              <a:rPr lang="ko-KR" altLang="en-US" dirty="0"/>
              <a:t>문 사용 </a:t>
            </a:r>
            <a:r>
              <a:rPr lang="ko-KR" altLang="en-US" dirty="0" smtClean="0"/>
              <a:t>권장                                                                  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721614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2-12 : </a:t>
            </a:r>
            <a:r>
              <a:rPr lang="ko-KR" altLang="en-US" dirty="0"/>
              <a:t>다중 </a:t>
            </a:r>
            <a:r>
              <a:rPr lang="en-US" altLang="ko-KR" dirty="0"/>
              <a:t>if-else</a:t>
            </a:r>
            <a:r>
              <a:rPr lang="ko-KR" altLang="en-US" dirty="0"/>
              <a:t>로 </a:t>
            </a:r>
            <a:r>
              <a:rPr lang="ko-KR" altLang="en-US" dirty="0" smtClean="0"/>
              <a:t>학점 매기기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2007459"/>
            <a:ext cx="488442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Grading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char grade;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점수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if(score &gt;= 90)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90 </a:t>
            </a:r>
            <a:r>
              <a:rPr lang="ko-KR" altLang="en-US" sz="1200" dirty="0"/>
              <a:t>이상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'A';</a:t>
            </a:r>
          </a:p>
          <a:p>
            <a:pPr defTabSz="180000" fontAlgn="base" latinLnBrk="0"/>
            <a:r>
              <a:rPr lang="en-US" altLang="ko-KR" sz="1200" dirty="0"/>
              <a:t>		else if(score &gt;= 80)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80 </a:t>
            </a:r>
            <a:r>
              <a:rPr lang="ko-KR" altLang="en-US" sz="1200" dirty="0"/>
              <a:t>이상 </a:t>
            </a:r>
            <a:r>
              <a:rPr lang="en-US" altLang="ko-KR" sz="1200" dirty="0"/>
              <a:t>90 </a:t>
            </a:r>
            <a:r>
              <a:rPr lang="ko-KR" altLang="en-US" sz="1200" dirty="0"/>
              <a:t>미만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'B';</a:t>
            </a:r>
          </a:p>
          <a:p>
            <a:pPr defTabSz="180000" fontAlgn="base" latinLnBrk="0"/>
            <a:r>
              <a:rPr lang="en-US" altLang="ko-KR" sz="1200" dirty="0"/>
              <a:t>		else if(score &gt;= 70)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70 </a:t>
            </a:r>
            <a:r>
              <a:rPr lang="ko-KR" altLang="en-US" sz="1200" dirty="0"/>
              <a:t>이상 </a:t>
            </a:r>
            <a:r>
              <a:rPr lang="en-US" altLang="ko-KR" sz="1200" dirty="0"/>
              <a:t>80 </a:t>
            </a:r>
            <a:r>
              <a:rPr lang="ko-KR" altLang="en-US" sz="1200" dirty="0"/>
              <a:t>미</a:t>
            </a:r>
            <a:r>
              <a:rPr lang="ko-KR" altLang="en-US" sz="1200" dirty="0" smtClean="0"/>
              <a:t>만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</a:t>
            </a:r>
            <a:r>
              <a:rPr lang="en-US" altLang="ko-KR" sz="1200" dirty="0" smtClean="0"/>
              <a:t>＇C＇;</a:t>
            </a:r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else if(score &gt;= 60)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이상 </a:t>
            </a:r>
            <a:r>
              <a:rPr lang="en-US" altLang="ko-KR" sz="1200" dirty="0"/>
              <a:t>70 </a:t>
            </a:r>
            <a:r>
              <a:rPr lang="ko-KR" altLang="en-US" sz="1200" smtClean="0"/>
              <a:t>미만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'D';</a:t>
            </a:r>
          </a:p>
          <a:p>
            <a:pPr defTabSz="180000" fontAlgn="base" latinLnBrk="0"/>
            <a:r>
              <a:rPr lang="en-US" altLang="ko-KR" sz="1200" dirty="0"/>
              <a:t>		else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'F';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학점은 </a:t>
            </a:r>
            <a:r>
              <a:rPr lang="en-US" altLang="ko-KR" sz="1200" dirty="0"/>
              <a:t>"+ grade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0576" y="1340768"/>
            <a:ext cx="537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다중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if-else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입력받은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성적에 대해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학점을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06839" y="5885444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중첩 </a:t>
            </a:r>
            <a:r>
              <a:rPr lang="en-US" altLang="ko-KR" dirty="0"/>
              <a:t>if-else </a:t>
            </a:r>
            <a:r>
              <a:rPr lang="ko-KR" altLang="en-US" dirty="0"/>
              <a:t>문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1858" y="1340768"/>
            <a:ext cx="6732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점수와 학년을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이상이면 합격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미만이면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불합격을 출력한다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학년의 경우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이상이어야 합격이다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3636" y="1982529"/>
            <a:ext cx="518457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NestedIf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</a:t>
            </a:r>
            <a:r>
              <a:rPr lang="en-US" altLang="ko-KR" sz="1200" dirty="0" smtClean="0"/>
              <a:t>): 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학년을 입력하세요</a:t>
            </a:r>
            <a:r>
              <a:rPr lang="en-US" altLang="ko-KR" sz="1200" dirty="0"/>
              <a:t>(1~4</a:t>
            </a:r>
            <a:r>
              <a:rPr lang="en-US" altLang="ko-KR" sz="1200" dirty="0" smtClean="0"/>
              <a:t>): 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year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if(score </a:t>
            </a:r>
            <a:r>
              <a:rPr lang="en-US" altLang="ko-KR" sz="1200" dirty="0"/>
              <a:t>&gt;= 60) { // 60</a:t>
            </a:r>
            <a:r>
              <a:rPr lang="ko-KR" altLang="en-US" sz="1200" dirty="0"/>
              <a:t>점 이상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if(year </a:t>
            </a:r>
            <a:r>
              <a:rPr lang="en-US" altLang="ko-KR" sz="1200" b="1" dirty="0"/>
              <a:t>!= 4)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 아니면 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else </a:t>
            </a:r>
            <a:r>
              <a:rPr lang="en-US" altLang="ko-KR" sz="1200" b="1" dirty="0"/>
              <a:t>if(score &gt;= 70)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이상이면 합격</a:t>
            </a:r>
          </a:p>
          <a:p>
            <a:pPr defTabSz="180000"/>
            <a:r>
              <a:rPr lang="en-US" altLang="ko-KR" sz="1200" dirty="0" smtClean="0"/>
              <a:t>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/>
              <a:t>!"); 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미만이면 불합격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else </a:t>
            </a:r>
            <a:r>
              <a:rPr lang="en-US" altLang="ko-KR" sz="1200" dirty="0"/>
              <a:t>// 60</a:t>
            </a:r>
            <a:r>
              <a:rPr lang="ko-KR" altLang="en-US" sz="1200" dirty="0"/>
              <a:t>점 미만 불합격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 smtClean="0"/>
              <a:t>!");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868144" y="5952846"/>
            <a:ext cx="3017975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점수를 입력하세요</a:t>
            </a:r>
            <a:r>
              <a:rPr lang="en-US" altLang="ko-KR" sz="1400" dirty="0"/>
              <a:t>(0~100</a:t>
            </a:r>
            <a:r>
              <a:rPr lang="en-US" altLang="ko-KR" sz="1400" dirty="0" smtClean="0"/>
              <a:t>): </a:t>
            </a:r>
            <a:r>
              <a:rPr lang="en-US" altLang="ko-KR" sz="1400" dirty="0" smtClean="0">
                <a:solidFill>
                  <a:srgbClr val="00B050"/>
                </a:solidFill>
              </a:rPr>
              <a:t>65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학년을 입력하세요</a:t>
            </a:r>
            <a:r>
              <a:rPr lang="en-US" altLang="ko-KR" sz="1400" dirty="0"/>
              <a:t>(1~4</a:t>
            </a:r>
            <a:r>
              <a:rPr lang="en-US" altLang="ko-KR" sz="1400" dirty="0" smtClean="0"/>
              <a:t>): </a:t>
            </a:r>
            <a:r>
              <a:rPr lang="en-US" altLang="ko-KR" sz="1400" dirty="0" smtClean="0">
                <a:solidFill>
                  <a:srgbClr val="00B050"/>
                </a:solidFill>
              </a:rPr>
              <a:t>4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불합격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79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3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문은 식과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문의 값과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일치하면 해당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의 실행문장 수행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break</a:t>
            </a:r>
            <a:r>
              <a:rPr lang="ko-KR" altLang="en-US" dirty="0" smtClean="0"/>
              <a:t>를 만나면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문을 벗어남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일치하는 것이 없으면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 문 실행</a:t>
            </a:r>
            <a:endParaRPr lang="en-US" altLang="ko-KR" dirty="0" smtClean="0"/>
          </a:p>
          <a:p>
            <a:r>
              <a:rPr lang="en-US" altLang="ko-KR" dirty="0" smtClean="0"/>
              <a:t>default</a:t>
            </a:r>
            <a:r>
              <a:rPr lang="ko-KR" altLang="en-US" dirty="0" smtClean="0"/>
              <a:t>문은 생략 가능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764530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switch </a:t>
            </a:r>
            <a:r>
              <a:rPr lang="ko-KR" altLang="en-US" dirty="0"/>
              <a:t>문으로 학점 </a:t>
            </a:r>
            <a:r>
              <a:rPr lang="ko-KR" altLang="en-US" dirty="0" smtClean="0"/>
              <a:t>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4675" y="1412776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2-12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성적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매기는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switch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문으로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07904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java.util.Scanner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class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GradingSwitch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static void main (String[]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args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)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= new Scanner(System.in);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grade;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점수를 입력하세요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(0~100): 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score =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scanner.nextInt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b="1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switch (score/10)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10: // score = 100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9: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90~99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'A';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8: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80~89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'B';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7: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70~79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'C';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6: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60~69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'D';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default: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59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이하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'F';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학점은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"+grade+"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scanner.close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8" y="6326748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8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403648" y="3140968"/>
            <a:ext cx="45720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b="1" dirty="0" smtClean="0"/>
              <a:t>char grade='A';</a:t>
            </a:r>
          </a:p>
          <a:p>
            <a:pPr defTabSz="180000"/>
            <a:r>
              <a:rPr lang="en-US" altLang="ko-KR" sz="1400" dirty="0" smtClean="0"/>
              <a:t>switch (grade) {</a:t>
            </a:r>
          </a:p>
          <a:p>
            <a:pPr defTabSz="180000"/>
            <a:r>
              <a:rPr lang="en-US" altLang="ko-KR" sz="1400" b="1" dirty="0" smtClean="0"/>
              <a:t>	case 'A':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("90 ~ 100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strike="sngStrike" dirty="0" smtClean="0"/>
              <a:t>break;</a:t>
            </a:r>
          </a:p>
          <a:p>
            <a:pPr defTabSz="180000"/>
            <a:r>
              <a:rPr lang="en-US" altLang="ko-KR" sz="1400" dirty="0" smtClean="0"/>
              <a:t>	case 'B':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("80 ~ 89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	case 'C':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("70 ~ 79</a:t>
            </a:r>
            <a:r>
              <a:rPr lang="ko-KR" altLang="en-US" sz="1400" dirty="0" smtClean="0"/>
              <a:t>점입니다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5" name="타원 14"/>
          <p:cNvSpPr/>
          <p:nvPr/>
        </p:nvSpPr>
        <p:spPr>
          <a:xfrm>
            <a:off x="1700030" y="4056748"/>
            <a:ext cx="720080" cy="1996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자유형 15"/>
          <p:cNvSpPr/>
          <p:nvPr/>
        </p:nvSpPr>
        <p:spPr>
          <a:xfrm>
            <a:off x="2420110" y="4056749"/>
            <a:ext cx="1276709" cy="155456"/>
          </a:xfrm>
          <a:custGeom>
            <a:avLst/>
            <a:gdLst>
              <a:gd name="connsiteX0" fmla="*/ 0 w 1276709"/>
              <a:gd name="connsiteY0" fmla="*/ 129396 h 224287"/>
              <a:gd name="connsiteX1" fmla="*/ 51758 w 1276709"/>
              <a:gd name="connsiteY1" fmla="*/ 86264 h 224287"/>
              <a:gd name="connsiteX2" fmla="*/ 77637 w 1276709"/>
              <a:gd name="connsiteY2" fmla="*/ 77638 h 224287"/>
              <a:gd name="connsiteX3" fmla="*/ 112143 w 1276709"/>
              <a:gd name="connsiteY3" fmla="*/ 60385 h 224287"/>
              <a:gd name="connsiteX4" fmla="*/ 163902 w 1276709"/>
              <a:gd name="connsiteY4" fmla="*/ 51759 h 224287"/>
              <a:gd name="connsiteX5" fmla="*/ 284671 w 1276709"/>
              <a:gd name="connsiteY5" fmla="*/ 60385 h 224287"/>
              <a:gd name="connsiteX6" fmla="*/ 319177 w 1276709"/>
              <a:gd name="connsiteY6" fmla="*/ 69012 h 224287"/>
              <a:gd name="connsiteX7" fmla="*/ 379562 w 1276709"/>
              <a:gd name="connsiteY7" fmla="*/ 103517 h 224287"/>
              <a:gd name="connsiteX8" fmla="*/ 327803 w 1276709"/>
              <a:gd name="connsiteY8" fmla="*/ 146649 h 224287"/>
              <a:gd name="connsiteX9" fmla="*/ 336430 w 1276709"/>
              <a:gd name="connsiteY9" fmla="*/ 112144 h 224287"/>
              <a:gd name="connsiteX10" fmla="*/ 388188 w 1276709"/>
              <a:gd name="connsiteY10" fmla="*/ 77638 h 224287"/>
              <a:gd name="connsiteX11" fmla="*/ 414068 w 1276709"/>
              <a:gd name="connsiteY11" fmla="*/ 60385 h 224287"/>
              <a:gd name="connsiteX12" fmla="*/ 439947 w 1276709"/>
              <a:gd name="connsiteY12" fmla="*/ 43132 h 224287"/>
              <a:gd name="connsiteX13" fmla="*/ 491705 w 1276709"/>
              <a:gd name="connsiteY13" fmla="*/ 34506 h 224287"/>
              <a:gd name="connsiteX14" fmla="*/ 543464 w 1276709"/>
              <a:gd name="connsiteY14" fmla="*/ 60385 h 224287"/>
              <a:gd name="connsiteX15" fmla="*/ 552090 w 1276709"/>
              <a:gd name="connsiteY15" fmla="*/ 86264 h 224287"/>
              <a:gd name="connsiteX16" fmla="*/ 526211 w 1276709"/>
              <a:gd name="connsiteY16" fmla="*/ 94891 h 224287"/>
              <a:gd name="connsiteX17" fmla="*/ 508958 w 1276709"/>
              <a:gd name="connsiteY17" fmla="*/ 43132 h 224287"/>
              <a:gd name="connsiteX18" fmla="*/ 560717 w 1276709"/>
              <a:gd name="connsiteY18" fmla="*/ 0 h 224287"/>
              <a:gd name="connsiteX19" fmla="*/ 638354 w 1276709"/>
              <a:gd name="connsiteY19" fmla="*/ 8627 h 224287"/>
              <a:gd name="connsiteX20" fmla="*/ 664234 w 1276709"/>
              <a:gd name="connsiteY20" fmla="*/ 25880 h 224287"/>
              <a:gd name="connsiteX21" fmla="*/ 698739 w 1276709"/>
              <a:gd name="connsiteY21" fmla="*/ 43132 h 224287"/>
              <a:gd name="connsiteX22" fmla="*/ 707366 w 1276709"/>
              <a:gd name="connsiteY22" fmla="*/ 172529 h 224287"/>
              <a:gd name="connsiteX23" fmla="*/ 681486 w 1276709"/>
              <a:gd name="connsiteY23" fmla="*/ 189781 h 224287"/>
              <a:gd name="connsiteX24" fmla="*/ 664234 w 1276709"/>
              <a:gd name="connsiteY24" fmla="*/ 163902 h 224287"/>
              <a:gd name="connsiteX25" fmla="*/ 672860 w 1276709"/>
              <a:gd name="connsiteY25" fmla="*/ 129396 h 224287"/>
              <a:gd name="connsiteX26" fmla="*/ 724619 w 1276709"/>
              <a:gd name="connsiteY26" fmla="*/ 77638 h 224287"/>
              <a:gd name="connsiteX27" fmla="*/ 785003 w 1276709"/>
              <a:gd name="connsiteY27" fmla="*/ 69012 h 224287"/>
              <a:gd name="connsiteX28" fmla="*/ 836762 w 1276709"/>
              <a:gd name="connsiteY28" fmla="*/ 60385 h 224287"/>
              <a:gd name="connsiteX29" fmla="*/ 897147 w 1276709"/>
              <a:gd name="connsiteY29" fmla="*/ 69012 h 224287"/>
              <a:gd name="connsiteX30" fmla="*/ 905773 w 1276709"/>
              <a:gd name="connsiteY30" fmla="*/ 94891 h 224287"/>
              <a:gd name="connsiteX31" fmla="*/ 897147 w 1276709"/>
              <a:gd name="connsiteY31" fmla="*/ 189781 h 224287"/>
              <a:gd name="connsiteX32" fmla="*/ 871268 w 1276709"/>
              <a:gd name="connsiteY32" fmla="*/ 181155 h 224287"/>
              <a:gd name="connsiteX33" fmla="*/ 871268 w 1276709"/>
              <a:gd name="connsiteY33" fmla="*/ 112144 h 224287"/>
              <a:gd name="connsiteX34" fmla="*/ 879894 w 1276709"/>
              <a:gd name="connsiteY34" fmla="*/ 86264 h 224287"/>
              <a:gd name="connsiteX35" fmla="*/ 948905 w 1276709"/>
              <a:gd name="connsiteY35" fmla="*/ 60385 h 224287"/>
              <a:gd name="connsiteX36" fmla="*/ 1026543 w 1276709"/>
              <a:gd name="connsiteY36" fmla="*/ 69012 h 224287"/>
              <a:gd name="connsiteX37" fmla="*/ 1069675 w 1276709"/>
              <a:gd name="connsiteY37" fmla="*/ 112144 h 224287"/>
              <a:gd name="connsiteX38" fmla="*/ 1095554 w 1276709"/>
              <a:gd name="connsiteY38" fmla="*/ 138023 h 224287"/>
              <a:gd name="connsiteX39" fmla="*/ 1104181 w 1276709"/>
              <a:gd name="connsiteY39" fmla="*/ 163902 h 224287"/>
              <a:gd name="connsiteX40" fmla="*/ 1086928 w 1276709"/>
              <a:gd name="connsiteY40" fmla="*/ 224287 h 224287"/>
              <a:gd name="connsiteX41" fmla="*/ 1078302 w 1276709"/>
              <a:gd name="connsiteY41" fmla="*/ 129396 h 224287"/>
              <a:gd name="connsiteX42" fmla="*/ 1112807 w 1276709"/>
              <a:gd name="connsiteY42" fmla="*/ 103517 h 224287"/>
              <a:gd name="connsiteX43" fmla="*/ 1164566 w 1276709"/>
              <a:gd name="connsiteY43" fmla="*/ 51759 h 224287"/>
              <a:gd name="connsiteX44" fmla="*/ 1199071 w 1276709"/>
              <a:gd name="connsiteY44" fmla="*/ 43132 h 224287"/>
              <a:gd name="connsiteX45" fmla="*/ 1250830 w 1276709"/>
              <a:gd name="connsiteY45" fmla="*/ 25880 h 224287"/>
              <a:gd name="connsiteX46" fmla="*/ 1276709 w 1276709"/>
              <a:gd name="connsiteY46" fmla="*/ 17253 h 2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76709" h="224287">
                <a:moveTo>
                  <a:pt x="0" y="129396"/>
                </a:moveTo>
                <a:cubicBezTo>
                  <a:pt x="19077" y="110319"/>
                  <a:pt x="27739" y="98273"/>
                  <a:pt x="51758" y="86264"/>
                </a:cubicBezTo>
                <a:cubicBezTo>
                  <a:pt x="59891" y="82198"/>
                  <a:pt x="69279" y="81220"/>
                  <a:pt x="77637" y="77638"/>
                </a:cubicBezTo>
                <a:cubicBezTo>
                  <a:pt x="89457" y="72572"/>
                  <a:pt x="99826" y="64080"/>
                  <a:pt x="112143" y="60385"/>
                </a:cubicBezTo>
                <a:cubicBezTo>
                  <a:pt x="128896" y="55359"/>
                  <a:pt x="146649" y="54634"/>
                  <a:pt x="163902" y="51759"/>
                </a:cubicBezTo>
                <a:cubicBezTo>
                  <a:pt x="204158" y="54634"/>
                  <a:pt x="244559" y="55928"/>
                  <a:pt x="284671" y="60385"/>
                </a:cubicBezTo>
                <a:cubicBezTo>
                  <a:pt x="296455" y="61694"/>
                  <a:pt x="308573" y="63710"/>
                  <a:pt x="319177" y="69012"/>
                </a:cubicBezTo>
                <a:cubicBezTo>
                  <a:pt x="423619" y="121233"/>
                  <a:pt x="300413" y="77135"/>
                  <a:pt x="379562" y="103517"/>
                </a:cubicBezTo>
                <a:cubicBezTo>
                  <a:pt x="378940" y="107249"/>
                  <a:pt x="379357" y="211091"/>
                  <a:pt x="327803" y="146649"/>
                </a:cubicBezTo>
                <a:cubicBezTo>
                  <a:pt x="320397" y="137391"/>
                  <a:pt x="328623" y="121066"/>
                  <a:pt x="336430" y="112144"/>
                </a:cubicBezTo>
                <a:cubicBezTo>
                  <a:pt x="350084" y="96539"/>
                  <a:pt x="370935" y="89140"/>
                  <a:pt x="388188" y="77638"/>
                </a:cubicBezTo>
                <a:lnTo>
                  <a:pt x="414068" y="60385"/>
                </a:lnTo>
                <a:cubicBezTo>
                  <a:pt x="422694" y="54634"/>
                  <a:pt x="429720" y="44836"/>
                  <a:pt x="439947" y="43132"/>
                </a:cubicBezTo>
                <a:lnTo>
                  <a:pt x="491705" y="34506"/>
                </a:lnTo>
                <a:cubicBezTo>
                  <a:pt x="508754" y="40189"/>
                  <a:pt x="531301" y="45181"/>
                  <a:pt x="543464" y="60385"/>
                </a:cubicBezTo>
                <a:cubicBezTo>
                  <a:pt x="549144" y="67485"/>
                  <a:pt x="549215" y="77638"/>
                  <a:pt x="552090" y="86264"/>
                </a:cubicBezTo>
                <a:cubicBezTo>
                  <a:pt x="543464" y="89140"/>
                  <a:pt x="535304" y="94891"/>
                  <a:pt x="526211" y="94891"/>
                </a:cubicBezTo>
                <a:cubicBezTo>
                  <a:pt x="488418" y="94891"/>
                  <a:pt x="495331" y="73793"/>
                  <a:pt x="508958" y="43132"/>
                </a:cubicBezTo>
                <a:cubicBezTo>
                  <a:pt x="525306" y="6348"/>
                  <a:pt x="530677" y="10014"/>
                  <a:pt x="560717" y="0"/>
                </a:cubicBezTo>
                <a:cubicBezTo>
                  <a:pt x="586596" y="2876"/>
                  <a:pt x="613093" y="2312"/>
                  <a:pt x="638354" y="8627"/>
                </a:cubicBezTo>
                <a:cubicBezTo>
                  <a:pt x="648412" y="11142"/>
                  <a:pt x="655232" y="20736"/>
                  <a:pt x="664234" y="25880"/>
                </a:cubicBezTo>
                <a:cubicBezTo>
                  <a:pt x="675399" y="32260"/>
                  <a:pt x="687237" y="37381"/>
                  <a:pt x="698739" y="43132"/>
                </a:cubicBezTo>
                <a:cubicBezTo>
                  <a:pt x="716152" y="95372"/>
                  <a:pt x="729560" y="111496"/>
                  <a:pt x="707366" y="172529"/>
                </a:cubicBezTo>
                <a:cubicBezTo>
                  <a:pt x="703823" y="182272"/>
                  <a:pt x="690113" y="184030"/>
                  <a:pt x="681486" y="189781"/>
                </a:cubicBezTo>
                <a:cubicBezTo>
                  <a:pt x="675735" y="181155"/>
                  <a:pt x="665700" y="174165"/>
                  <a:pt x="664234" y="163902"/>
                </a:cubicBezTo>
                <a:cubicBezTo>
                  <a:pt x="662557" y="152165"/>
                  <a:pt x="668190" y="140293"/>
                  <a:pt x="672860" y="129396"/>
                </a:cubicBezTo>
                <a:cubicBezTo>
                  <a:pt x="681360" y="109561"/>
                  <a:pt x="705016" y="84766"/>
                  <a:pt x="724619" y="77638"/>
                </a:cubicBezTo>
                <a:cubicBezTo>
                  <a:pt x="743727" y="70690"/>
                  <a:pt x="764907" y="72104"/>
                  <a:pt x="785003" y="69012"/>
                </a:cubicBezTo>
                <a:cubicBezTo>
                  <a:pt x="802291" y="66352"/>
                  <a:pt x="819509" y="63261"/>
                  <a:pt x="836762" y="60385"/>
                </a:cubicBezTo>
                <a:cubicBezTo>
                  <a:pt x="856890" y="63261"/>
                  <a:pt x="878961" y="59919"/>
                  <a:pt x="897147" y="69012"/>
                </a:cubicBezTo>
                <a:cubicBezTo>
                  <a:pt x="905280" y="73079"/>
                  <a:pt x="905773" y="85798"/>
                  <a:pt x="905773" y="94891"/>
                </a:cubicBezTo>
                <a:cubicBezTo>
                  <a:pt x="905773" y="126651"/>
                  <a:pt x="900022" y="158151"/>
                  <a:pt x="897147" y="189781"/>
                </a:cubicBezTo>
                <a:cubicBezTo>
                  <a:pt x="888521" y="186906"/>
                  <a:pt x="876948" y="188255"/>
                  <a:pt x="871268" y="181155"/>
                </a:cubicBezTo>
                <a:cubicBezTo>
                  <a:pt x="854317" y="159966"/>
                  <a:pt x="865214" y="133333"/>
                  <a:pt x="871268" y="112144"/>
                </a:cubicBezTo>
                <a:cubicBezTo>
                  <a:pt x="873766" y="103401"/>
                  <a:pt x="873464" y="92694"/>
                  <a:pt x="879894" y="86264"/>
                </a:cubicBezTo>
                <a:cubicBezTo>
                  <a:pt x="894928" y="71230"/>
                  <a:pt x="929653" y="65198"/>
                  <a:pt x="948905" y="60385"/>
                </a:cubicBezTo>
                <a:cubicBezTo>
                  <a:pt x="974784" y="63261"/>
                  <a:pt x="1001282" y="62697"/>
                  <a:pt x="1026543" y="69012"/>
                </a:cubicBezTo>
                <a:cubicBezTo>
                  <a:pt x="1053180" y="75671"/>
                  <a:pt x="1054540" y="93982"/>
                  <a:pt x="1069675" y="112144"/>
                </a:cubicBezTo>
                <a:cubicBezTo>
                  <a:pt x="1077485" y="121516"/>
                  <a:pt x="1086928" y="129397"/>
                  <a:pt x="1095554" y="138023"/>
                </a:cubicBezTo>
                <a:cubicBezTo>
                  <a:pt x="1098430" y="146649"/>
                  <a:pt x="1104181" y="154809"/>
                  <a:pt x="1104181" y="163902"/>
                </a:cubicBezTo>
                <a:cubicBezTo>
                  <a:pt x="1104181" y="174731"/>
                  <a:pt x="1090995" y="212085"/>
                  <a:pt x="1086928" y="224287"/>
                </a:cubicBezTo>
                <a:cubicBezTo>
                  <a:pt x="1063764" y="189542"/>
                  <a:pt x="1052851" y="185389"/>
                  <a:pt x="1078302" y="129396"/>
                </a:cubicBezTo>
                <a:cubicBezTo>
                  <a:pt x="1084251" y="116308"/>
                  <a:pt x="1102641" y="113683"/>
                  <a:pt x="1112807" y="103517"/>
                </a:cubicBezTo>
                <a:cubicBezTo>
                  <a:pt x="1147832" y="68492"/>
                  <a:pt x="1108180" y="79952"/>
                  <a:pt x="1164566" y="51759"/>
                </a:cubicBezTo>
                <a:cubicBezTo>
                  <a:pt x="1175170" y="46457"/>
                  <a:pt x="1187715" y="46539"/>
                  <a:pt x="1199071" y="43132"/>
                </a:cubicBezTo>
                <a:cubicBezTo>
                  <a:pt x="1216490" y="37906"/>
                  <a:pt x="1233577" y="31631"/>
                  <a:pt x="1250830" y="25880"/>
                </a:cubicBezTo>
                <a:lnTo>
                  <a:pt x="1276709" y="17253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문에서 벗어나기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 내의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break</a:t>
            </a:r>
            <a:r>
              <a:rPr lang="ko-KR" altLang="en-US" dirty="0" smtClean="0"/>
              <a:t>문 </a:t>
            </a:r>
            <a:r>
              <a:rPr lang="ko-KR" altLang="en-US" dirty="0"/>
              <a:t>만나면 </a:t>
            </a:r>
            <a:r>
              <a:rPr lang="en-US" altLang="ko-KR" dirty="0"/>
              <a:t>switch</a:t>
            </a:r>
            <a:r>
              <a:rPr lang="ko-KR" altLang="en-US" dirty="0" smtClean="0"/>
              <a:t>문 벗어남</a:t>
            </a:r>
            <a:endParaRPr lang="ko-KR" altLang="en-US" dirty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/>
              <a:t>문에 </a:t>
            </a:r>
            <a:r>
              <a:rPr lang="en-US" altLang="ko-KR" dirty="0"/>
              <a:t>break</a:t>
            </a:r>
            <a:r>
              <a:rPr lang="ko-KR" altLang="en-US" dirty="0"/>
              <a:t>문이 </a:t>
            </a:r>
            <a:r>
              <a:rPr lang="ko-KR" altLang="en-US" dirty="0" smtClean="0"/>
              <a:t>없다면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</a:t>
            </a:r>
            <a:r>
              <a:rPr lang="en-US" altLang="ko-KR" dirty="0"/>
              <a:t>case</a:t>
            </a:r>
            <a:r>
              <a:rPr lang="ko-KR" altLang="en-US" dirty="0" smtClean="0"/>
              <a:t>문으로 실행 계속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언젠가 </a:t>
            </a:r>
            <a:r>
              <a:rPr lang="en-US" altLang="ko-KR" dirty="0"/>
              <a:t>break</a:t>
            </a:r>
            <a:r>
              <a:rPr lang="ko-KR" altLang="en-US" dirty="0"/>
              <a:t>를 만날 때까지 계속 </a:t>
            </a:r>
            <a:r>
              <a:rPr lang="ko-KR" altLang="en-US" dirty="0" smtClean="0"/>
              <a:t>내려 가면서 실행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79163" y="5295404"/>
            <a:ext cx="166955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90 ~ 100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en-US" altLang="ko-KR" sz="1400" dirty="0">
                <a:latin typeface="+mj-lt"/>
              </a:rPr>
              <a:t>80 ~ 89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361049" y="3534404"/>
            <a:ext cx="303159" cy="201168"/>
          </a:xfrm>
          <a:custGeom>
            <a:avLst/>
            <a:gdLst>
              <a:gd name="connsiteX0" fmla="*/ 92847 w 303159"/>
              <a:gd name="connsiteY0" fmla="*/ 0 h 201168"/>
              <a:gd name="connsiteX1" fmla="*/ 10551 w 303159"/>
              <a:gd name="connsiteY1" fmla="*/ 82296 h 201168"/>
              <a:gd name="connsiteX2" fmla="*/ 303159 w 303159"/>
              <a:gd name="connsiteY2" fmla="*/ 201168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59" h="201168">
                <a:moveTo>
                  <a:pt x="92847" y="0"/>
                </a:moveTo>
                <a:cubicBezTo>
                  <a:pt x="34173" y="24384"/>
                  <a:pt x="-24501" y="48768"/>
                  <a:pt x="10551" y="82296"/>
                </a:cubicBezTo>
                <a:cubicBezTo>
                  <a:pt x="45603" y="115824"/>
                  <a:pt x="174381" y="158496"/>
                  <a:pt x="303159" y="20116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551100" y="3763004"/>
            <a:ext cx="295988" cy="173736"/>
          </a:xfrm>
          <a:custGeom>
            <a:avLst/>
            <a:gdLst>
              <a:gd name="connsiteX0" fmla="*/ 76532 w 295988"/>
              <a:gd name="connsiteY0" fmla="*/ 0 h 173736"/>
              <a:gd name="connsiteX1" fmla="*/ 12524 w 295988"/>
              <a:gd name="connsiteY1" fmla="*/ 100584 h 173736"/>
              <a:gd name="connsiteX2" fmla="*/ 295988 w 295988"/>
              <a:gd name="connsiteY2" fmla="*/ 173736 h 17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88" h="173736">
                <a:moveTo>
                  <a:pt x="76532" y="0"/>
                </a:moveTo>
                <a:cubicBezTo>
                  <a:pt x="26240" y="35814"/>
                  <a:pt x="-24052" y="71628"/>
                  <a:pt x="12524" y="100584"/>
                </a:cubicBezTo>
                <a:cubicBezTo>
                  <a:pt x="49100" y="129540"/>
                  <a:pt x="172544" y="151638"/>
                  <a:pt x="295988" y="17373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563570" y="3955028"/>
            <a:ext cx="265230" cy="640080"/>
          </a:xfrm>
          <a:custGeom>
            <a:avLst/>
            <a:gdLst>
              <a:gd name="connsiteX0" fmla="*/ 246942 w 265230"/>
              <a:gd name="connsiteY0" fmla="*/ 0 h 640080"/>
              <a:gd name="connsiteX1" fmla="*/ 54 w 265230"/>
              <a:gd name="connsiteY1" fmla="*/ 420624 h 640080"/>
              <a:gd name="connsiteX2" fmla="*/ 265230 w 265230"/>
              <a:gd name="connsiteY2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0" h="640080">
                <a:moveTo>
                  <a:pt x="246942" y="0"/>
                </a:moveTo>
                <a:cubicBezTo>
                  <a:pt x="121974" y="156972"/>
                  <a:pt x="-2994" y="313944"/>
                  <a:pt x="54" y="420624"/>
                </a:cubicBezTo>
                <a:cubicBezTo>
                  <a:pt x="3102" y="527304"/>
                  <a:pt x="134166" y="583692"/>
                  <a:pt x="265230" y="6400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691417" y="4613396"/>
            <a:ext cx="155671" cy="182880"/>
          </a:xfrm>
          <a:custGeom>
            <a:avLst/>
            <a:gdLst>
              <a:gd name="connsiteX0" fmla="*/ 128239 w 155671"/>
              <a:gd name="connsiteY0" fmla="*/ 0 h 182880"/>
              <a:gd name="connsiteX1" fmla="*/ 223 w 155671"/>
              <a:gd name="connsiteY1" fmla="*/ 91440 h 182880"/>
              <a:gd name="connsiteX2" fmla="*/ 155671 w 155671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71" h="182880">
                <a:moveTo>
                  <a:pt x="128239" y="0"/>
                </a:moveTo>
                <a:cubicBezTo>
                  <a:pt x="61945" y="30480"/>
                  <a:pt x="-4349" y="60960"/>
                  <a:pt x="223" y="91440"/>
                </a:cubicBezTo>
                <a:cubicBezTo>
                  <a:pt x="4795" y="121920"/>
                  <a:pt x="80233" y="152400"/>
                  <a:pt x="155671" y="1828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452985" y="4805420"/>
            <a:ext cx="366671" cy="1143000"/>
          </a:xfrm>
          <a:custGeom>
            <a:avLst/>
            <a:gdLst>
              <a:gd name="connsiteX0" fmla="*/ 366671 w 366671"/>
              <a:gd name="connsiteY0" fmla="*/ 0 h 1143000"/>
              <a:gd name="connsiteX1" fmla="*/ 28343 w 366671"/>
              <a:gd name="connsiteY1" fmla="*/ 237744 h 1143000"/>
              <a:gd name="connsiteX2" fmla="*/ 19199 w 366671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71" h="1143000">
                <a:moveTo>
                  <a:pt x="366671" y="0"/>
                </a:moveTo>
                <a:cubicBezTo>
                  <a:pt x="226463" y="23622"/>
                  <a:pt x="86255" y="47244"/>
                  <a:pt x="28343" y="237744"/>
                </a:cubicBezTo>
                <a:cubicBezTo>
                  <a:pt x="-29569" y="428244"/>
                  <a:pt x="19199" y="1143000"/>
                  <a:pt x="19199" y="11430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case </a:t>
            </a:r>
            <a:r>
              <a:rPr lang="ko-KR" altLang="en-US" smtClean="0"/>
              <a:t>문의 값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case </a:t>
            </a:r>
            <a:r>
              <a:rPr lang="ko-KR" altLang="en-US" sz="2000" dirty="0" smtClean="0"/>
              <a:t>문의 값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문자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문자열 </a:t>
            </a:r>
            <a:r>
              <a:rPr lang="ko-KR" altLang="en-US" sz="1800" dirty="0" err="1" smtClean="0"/>
              <a:t>리터럴만</a:t>
            </a:r>
            <a:r>
              <a:rPr lang="ko-KR" altLang="en-US" sz="1800" dirty="0" smtClean="0"/>
              <a:t>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실수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허용되지 않음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2040" y="2677531"/>
            <a:ext cx="3672408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switch(a)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case a </a:t>
            </a:r>
            <a:r>
              <a:rPr lang="en-US" altLang="ko-KR" sz="1400" dirty="0" smtClean="0"/>
              <a:t>: 		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변수 사용 안됨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&gt; 3 :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== 1 :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971600" y="2677531"/>
            <a:ext cx="309634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smtClean="0"/>
              <a:t>switch(b%2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1</a:t>
            </a:r>
            <a:r>
              <a:rPr lang="en-US" altLang="ko-KR" sz="1400" dirty="0"/>
              <a:t> 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2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char c;</a:t>
            </a:r>
          </a:p>
          <a:p>
            <a:pPr defTabSz="180000"/>
            <a:r>
              <a:rPr lang="en-US" altLang="ko-KR" sz="1400" dirty="0"/>
              <a:t>switch(c)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'+'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'-'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String s = "</a:t>
            </a:r>
            <a:r>
              <a:rPr lang="ko-KR" altLang="en-US" sz="1400" dirty="0"/>
              <a:t>예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switch(s)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예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아니요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28078" y="3212976"/>
            <a:ext cx="979318" cy="331925"/>
          </a:xfrm>
          <a:prstGeom prst="wedgeRoundRectCallout">
            <a:avLst>
              <a:gd name="adj1" fmla="val -76902"/>
              <a:gd name="adj2" fmla="val 24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정수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28078" y="4447113"/>
            <a:ext cx="1008112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1840" y="5582053"/>
            <a:ext cx="1152128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26" y="311466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6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(identifier)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식별자란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등에 붙이는 이름</a:t>
            </a:r>
            <a:endParaRPr lang="en-US" altLang="ko-KR" dirty="0" smtClean="0"/>
          </a:p>
          <a:p>
            <a:r>
              <a:rPr lang="ko-KR" altLang="en-US" dirty="0" smtClean="0"/>
              <a:t>식별자의 원칙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 smtClean="0"/>
              <a:t>@’, ‘#’, ‘!’</a:t>
            </a:r>
            <a:r>
              <a:rPr lang="ko-KR" altLang="en-US" dirty="0" smtClean="0"/>
              <a:t>와 같은 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또는 탭은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사용할 수 없으나 </a:t>
            </a:r>
            <a:r>
              <a:rPr lang="en-US" altLang="ko-KR" dirty="0" smtClean="0"/>
              <a:t>‘_’, ‘$’</a:t>
            </a:r>
            <a:r>
              <a:rPr lang="ko-KR" altLang="en-US" dirty="0" smtClean="0"/>
              <a:t>는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문자 사용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한글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언어의 키워드는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식별자의 첫 번째 문자로 숫자는 사용불가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‘_’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‘$’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첫 번째 문자로 사용할 수 있으나 일반적으로 잘 사용하지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불린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(true, false)</a:t>
            </a:r>
            <a:r>
              <a:rPr lang="ko-KR" altLang="en-US" dirty="0" smtClean="0"/>
              <a:t>과 널 리터럴</a:t>
            </a:r>
            <a:r>
              <a:rPr lang="en-US" altLang="ko-KR" dirty="0" smtClean="0"/>
              <a:t>(null)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길이 제한 없음</a:t>
            </a:r>
            <a:endParaRPr lang="en-US" altLang="ko-KR" dirty="0" smtClean="0"/>
          </a:p>
          <a:p>
            <a:r>
              <a:rPr lang="ko-KR" altLang="en-US" dirty="0" smtClean="0"/>
              <a:t>대소문자 구별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는 별개의 식별자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2-15 :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496855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CoffeePrice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무슨 커피 드릴까요</a:t>
            </a:r>
            <a:r>
              <a:rPr lang="en-US" altLang="ko-KR" sz="1200" dirty="0"/>
              <a:t>?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String order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price=0;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switch (order)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에스프레소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카푸치노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카페라떼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3500;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아메리카노</a:t>
            </a:r>
            <a:r>
              <a:rPr lang="en-US" altLang="ko-KR" sz="1200" dirty="0"/>
              <a:t>" 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2000;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default: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메뉴에 없습니다</a:t>
            </a:r>
            <a:r>
              <a:rPr lang="en-US" altLang="ko-KR" sz="1200" dirty="0"/>
              <a:t>!");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if(price != 0)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(order + "</a:t>
            </a:r>
            <a:r>
              <a:rPr lang="ko-KR" altLang="en-US" sz="1200" dirty="0"/>
              <a:t>는 </a:t>
            </a:r>
            <a:r>
              <a:rPr lang="en-US" altLang="ko-KR" sz="1200" dirty="0"/>
              <a:t>" + price + "</a:t>
            </a:r>
            <a:r>
              <a:rPr lang="ko-KR" altLang="en-US" sz="1200" dirty="0"/>
              <a:t>원입니다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 fontAlgn="base" latinLnBrk="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4675" y="1281336"/>
            <a:ext cx="613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en-US" altLang="ko-KR" sz="1400" dirty="0">
                <a:latin typeface="+mj-ea"/>
                <a:ea typeface="+mj-ea"/>
              </a:rPr>
              <a:t>switch </a:t>
            </a:r>
            <a:r>
              <a:rPr lang="ko-KR" altLang="en-US" sz="1400" dirty="0">
                <a:latin typeface="+mj-ea"/>
                <a:ea typeface="+mj-ea"/>
              </a:rPr>
              <a:t>문을 이용하여 커피 메뉴의 가격을 알려주는 프로그램을 작성하라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err="1" smtClean="0">
                <a:latin typeface="+mj-ea"/>
                <a:ea typeface="+mj-ea"/>
              </a:rPr>
              <a:t>에스프레소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카푸치노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카페라떼는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3500</a:t>
            </a:r>
            <a:r>
              <a:rPr lang="ko-KR" altLang="en-US" sz="1400" dirty="0">
                <a:latin typeface="+mj-ea"/>
                <a:ea typeface="+mj-ea"/>
              </a:rPr>
              <a:t>원이고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아메리카노는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2000</a:t>
            </a:r>
            <a:r>
              <a:rPr lang="ko-KR" altLang="en-US" sz="1400" dirty="0">
                <a:latin typeface="+mj-ea"/>
                <a:ea typeface="+mj-ea"/>
              </a:rPr>
              <a:t>원이다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24128" y="6057104"/>
            <a:ext cx="259228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무슨 커피 드릴까요</a:t>
            </a:r>
            <a:r>
              <a:rPr lang="en-US" altLang="ko-KR" sz="1200" dirty="0"/>
              <a:t>? </a:t>
            </a:r>
            <a:r>
              <a:rPr lang="ko-KR" altLang="en-US" sz="1200" dirty="0" err="1">
                <a:solidFill>
                  <a:srgbClr val="00B050"/>
                </a:solidFill>
              </a:rPr>
              <a:t>에스프레소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 err="1"/>
              <a:t>에스프레소는</a:t>
            </a:r>
            <a:r>
              <a:rPr lang="ko-KR" altLang="en-US" sz="1200" dirty="0"/>
              <a:t> </a:t>
            </a:r>
            <a:r>
              <a:rPr lang="en-US" altLang="ko-KR" sz="1200" dirty="0"/>
              <a:t>3500</a:t>
            </a:r>
            <a:r>
              <a:rPr lang="ko-KR" altLang="en-US" sz="1200" dirty="0"/>
              <a:t>원입니다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식별자 이름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사용 가능한 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잘못된 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1785927"/>
            <a:ext cx="782094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name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char 	</a:t>
            </a:r>
            <a:r>
              <a:rPr lang="en-US" altLang="ko-KR" sz="1400" dirty="0" err="1" smtClean="0"/>
              <a:t>student_ID</a:t>
            </a:r>
            <a:r>
              <a:rPr lang="en-US" altLang="ko-KR" sz="1400" dirty="0" smtClean="0"/>
              <a:t>;										// </a:t>
            </a:r>
            <a:r>
              <a:rPr lang="en-US" altLang="ko-KR" sz="1400" dirty="0"/>
              <a:t>'_'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void 	$</a:t>
            </a:r>
            <a:r>
              <a:rPr lang="en-US" altLang="ko-KR" sz="1400" dirty="0" err="1" smtClean="0"/>
              <a:t>func</a:t>
            </a:r>
            <a:r>
              <a:rPr lang="en-US" altLang="ko-KR" sz="1400" dirty="0"/>
              <a:t>() { </a:t>
            </a:r>
            <a:r>
              <a:rPr lang="en-US" altLang="ko-KR" sz="1400" dirty="0" smtClean="0"/>
              <a:t>}											// </a:t>
            </a:r>
            <a:r>
              <a:rPr lang="en-US" altLang="ko-KR" sz="1400" dirty="0"/>
              <a:t>'$'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class 	Monster3 </a:t>
            </a:r>
            <a:r>
              <a:rPr lang="en-US" altLang="ko-KR" sz="1400" dirty="0"/>
              <a:t>{ } </a:t>
            </a:r>
            <a:r>
              <a:rPr lang="en-US" altLang="ko-KR" sz="1400" dirty="0" smtClean="0"/>
              <a:t>										// </a:t>
            </a:r>
            <a:r>
              <a:rPr lang="ko-KR" altLang="en-US" sz="1400" dirty="0"/>
              <a:t>숫자 사용 가능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whatsyournamemynameiskitae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길이 제한 없음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대소문자 구분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다름</a:t>
            </a:r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가격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								// </a:t>
            </a:r>
            <a:r>
              <a:rPr lang="ko-KR" altLang="en-US" sz="1400" dirty="0"/>
              <a:t>한글 이름 사용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230" y="4221088"/>
            <a:ext cx="782094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		3Chapter</a:t>
            </a:r>
            <a:r>
              <a:rPr lang="en-US" altLang="ko-KR" dirty="0"/>
              <a:t>; 	</a:t>
            </a:r>
            <a:r>
              <a:rPr lang="en-US" altLang="ko-KR" dirty="0" smtClean="0"/>
              <a:t>										// </a:t>
            </a:r>
            <a:r>
              <a:rPr lang="ko-KR" altLang="en-US" dirty="0" smtClean="0"/>
              <a:t>식별자의 </a:t>
            </a:r>
            <a:r>
              <a:rPr lang="ko-KR" altLang="en-US" dirty="0" err="1" smtClean="0"/>
              <a:t>첫문자로</a:t>
            </a:r>
            <a:r>
              <a:rPr lang="ko-KR" altLang="en-US" dirty="0" smtClean="0"/>
              <a:t> 숫자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if </a:t>
            </a:r>
            <a:r>
              <a:rPr lang="en-US" altLang="ko-KR" dirty="0"/>
              <a:t>{ } 		</a:t>
            </a:r>
            <a:r>
              <a:rPr lang="en-US" altLang="ko-KR" dirty="0" smtClean="0"/>
              <a:t>											// </a:t>
            </a:r>
            <a:r>
              <a:rPr lang="ko-KR" altLang="en-US" dirty="0" smtClean="0"/>
              <a:t>자바의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사용 불가 </a:t>
            </a:r>
            <a:endParaRPr lang="ko-KR" altLang="en-US" dirty="0"/>
          </a:p>
          <a:p>
            <a:r>
              <a:rPr lang="en-US" altLang="ko-KR" dirty="0"/>
              <a:t>char </a:t>
            </a:r>
            <a:r>
              <a:rPr lang="en-US" altLang="ko-KR" dirty="0" smtClean="0"/>
              <a:t>	false</a:t>
            </a:r>
            <a:r>
              <a:rPr lang="en-US" altLang="ko-KR" dirty="0"/>
              <a:t>; 		</a:t>
            </a:r>
            <a:r>
              <a:rPr lang="en-US" altLang="ko-KR" dirty="0" smtClean="0"/>
              <a:t>											// false</a:t>
            </a:r>
            <a:r>
              <a:rPr lang="ko-KR" altLang="en-US" dirty="0" smtClean="0"/>
              <a:t>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void </a:t>
            </a:r>
            <a:r>
              <a:rPr lang="en-US" altLang="ko-KR" dirty="0" smtClean="0"/>
              <a:t>	null</a:t>
            </a:r>
            <a:r>
              <a:rPr lang="en-US" altLang="ko-KR" dirty="0"/>
              <a:t>() { } 	</a:t>
            </a:r>
            <a:r>
              <a:rPr lang="en-US" altLang="ko-KR" dirty="0" smtClean="0"/>
              <a:t>											// </a:t>
            </a:r>
            <a:r>
              <a:rPr lang="en-US" altLang="ko-KR" dirty="0"/>
              <a:t>null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%</a:t>
            </a:r>
            <a:r>
              <a:rPr lang="en-US" altLang="ko-KR" dirty="0" err="1"/>
              <a:t>calc</a:t>
            </a:r>
            <a:r>
              <a:rPr lang="en-US" altLang="ko-KR" dirty="0"/>
              <a:t> { } 	</a:t>
            </a:r>
            <a:r>
              <a:rPr lang="en-US" altLang="ko-KR" dirty="0" smtClean="0"/>
              <a:t>										// </a:t>
            </a:r>
            <a:r>
              <a:rPr lang="en-US" altLang="ko-KR" dirty="0"/>
              <a:t>'%'</a:t>
            </a:r>
            <a:r>
              <a:rPr lang="ko-KR" altLang="en-US" dirty="0"/>
              <a:t>는 특수문자</a:t>
            </a:r>
          </a:p>
        </p:txBody>
      </p:sp>
    </p:spTree>
    <p:extLst>
      <p:ext uri="{BB962C8B-B14F-4D97-AF65-F5344CB8AC3E}">
        <p14:creationId xmlns:p14="http://schemas.microsoft.com/office/powerpoint/2010/main" val="29767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키워드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05211"/>
              </p:ext>
            </p:extLst>
          </p:nvPr>
        </p:nvGraphicFramePr>
        <p:xfrm>
          <a:off x="899592" y="1728956"/>
          <a:ext cx="7215240" cy="32842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43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abstract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continue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for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new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switch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assert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default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if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package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synchronized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boolean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goto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private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this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break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double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implements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protected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byte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else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import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public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enum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instanceof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return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transient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extends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short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char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interface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static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void 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class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finally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long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strictfp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volatile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/>
                        <a:t>const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float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native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super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while 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좋은 이름 붙이는 언어 관습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가독성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높은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목적을 나타내는 이름 붙이기 </a:t>
            </a:r>
            <a:r>
              <a:rPr lang="en-US" altLang="ko-KR" dirty="0" smtClean="0"/>
              <a:t>: s 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sum</a:t>
            </a:r>
          </a:p>
          <a:p>
            <a:pPr lvl="1"/>
            <a:r>
              <a:rPr lang="ko-KR" altLang="en-US" dirty="0" smtClean="0"/>
              <a:t>충분히 긴 이름으로 붙이기 </a:t>
            </a:r>
            <a:r>
              <a:rPr lang="en-US" altLang="ko-KR" dirty="0" smtClean="0"/>
              <a:t>: AVM</a:t>
            </a:r>
            <a:r>
              <a:rPr lang="ko-KR" altLang="en-US" dirty="0" smtClean="0"/>
              <a:t>보다 </a:t>
            </a:r>
            <a:r>
              <a:rPr lang="en-US" altLang="ko-KR" dirty="0" err="1" smtClean="0"/>
              <a:t>AutoVendingMachine</a:t>
            </a:r>
            <a:endParaRPr lang="en-US" altLang="ko-KR" dirty="0" smtClean="0"/>
          </a:p>
          <a:p>
            <a:r>
              <a:rPr lang="ko-KR" altLang="en-US" dirty="0" smtClean="0"/>
              <a:t>자바 언어의 이름 붙이는 관습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헝가리언 이름 붙이기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문자는 대문자로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단어의 첫 번째 문자만 대문자</a:t>
            </a:r>
            <a:endParaRPr lang="en-US" altLang="ko-KR" dirty="0" smtClean="0"/>
          </a:p>
          <a:p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단어 이후 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단어의 첫 번째 문자는 대문자로 시작</a:t>
            </a:r>
            <a:endParaRPr lang="en-US" altLang="ko-KR" dirty="0" smtClean="0"/>
          </a:p>
          <a:p>
            <a:r>
              <a:rPr lang="ko-KR" altLang="en-US" dirty="0" smtClean="0"/>
              <a:t>상수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문자를 대문자로 표시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20072" y="3501008"/>
            <a:ext cx="314517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smtClean="0">
                <a:solidFill>
                  <a:srgbClr val="FF0000"/>
                </a:solidFill>
              </a:rPr>
              <a:t>HelloWorld</a:t>
            </a:r>
            <a:r>
              <a:rPr lang="en-US" altLang="ko-KR" sz="1400" dirty="0" smtClean="0"/>
              <a:t> { 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AutoVendingMachine</a:t>
            </a:r>
            <a:r>
              <a:rPr lang="en-US" altLang="ko-KR" sz="1400" dirty="0" smtClean="0"/>
              <a:t> { }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5320029"/>
            <a:ext cx="3145173" cy="7392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myAge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IsSingle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getAge</a:t>
            </a:r>
            <a:r>
              <a:rPr lang="en-US" altLang="ko-KR" sz="1400" dirty="0" smtClean="0"/>
              <a:t>()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/>
              <a:t>{}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5733256"/>
            <a:ext cx="3145173" cy="326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smtClean="0"/>
              <a:t>final static double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PI</a:t>
            </a:r>
            <a:r>
              <a:rPr lang="en-US" altLang="ko-KR" sz="1400" dirty="0" smtClean="0"/>
              <a:t> = 3.141592;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206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5165</TotalTime>
  <Words>2879</Words>
  <Application>Microsoft Office PowerPoint</Application>
  <PresentationFormat>화면 슬라이드 쇼(4:3)</PresentationFormat>
  <Paragraphs>1092</Paragraphs>
  <Slides>60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굴림</vt:lpstr>
      <vt:lpstr>맑은 고딕</vt:lpstr>
      <vt:lpstr>맑은 고딕 Semilight</vt:lpstr>
      <vt:lpstr>휴먼편지체</vt:lpstr>
      <vt:lpstr>Verdana</vt:lpstr>
      <vt:lpstr>Wingdings</vt:lpstr>
      <vt:lpstr>Wingdings 2</vt:lpstr>
      <vt:lpstr>가을</vt:lpstr>
      <vt:lpstr>PowerPoint 프레젠테이션</vt:lpstr>
      <vt:lpstr>예제 2-1 자바프로그램의 기본 구조</vt:lpstr>
      <vt:lpstr>예제 2-1 코드 설명</vt:lpstr>
      <vt:lpstr>예제 2-1 설명 (계속)</vt:lpstr>
      <vt:lpstr>sum() 메소드 호출과 리턴</vt:lpstr>
      <vt:lpstr>식별자 (identifier)</vt:lpstr>
      <vt:lpstr>식별자 이름 사례</vt:lpstr>
      <vt:lpstr>자바 키워드</vt:lpstr>
      <vt:lpstr>좋은 이름 붙이는 언어 관습</vt:lpstr>
      <vt:lpstr>자바의 데이터 타입</vt:lpstr>
      <vt:lpstr>자바의 기본 타입</vt:lpstr>
      <vt:lpstr>문자열</vt:lpstr>
      <vt:lpstr>변수와 선언</vt:lpstr>
      <vt:lpstr>변수 선언 사례</vt:lpstr>
      <vt:lpstr>리터럴과 정수 리터럴</vt:lpstr>
      <vt:lpstr>실수 리터럴</vt:lpstr>
      <vt:lpstr>문자 리터럴</vt:lpstr>
      <vt:lpstr>논리 리터럴과 boolean 타입</vt:lpstr>
      <vt:lpstr>Tip: 기본 타입 이외의 리터럴</vt:lpstr>
      <vt:lpstr>Tip. JDK7부터 숫자에 ‘_’ 허용, 가독성 높임 </vt:lpstr>
      <vt:lpstr>Tip. var 키워드를 사용하여 변수 타입 생략 </vt:lpstr>
      <vt:lpstr>상수</vt:lpstr>
      <vt:lpstr>예제 2-2 : 변수, 리터럴, 상수 활용</vt:lpstr>
      <vt:lpstr>자동 타입 변환</vt:lpstr>
      <vt:lpstr>강제 타입 변환</vt:lpstr>
      <vt:lpstr>예제 2-3 : 타입 변환</vt:lpstr>
      <vt:lpstr>자바에서 키 입력</vt:lpstr>
      <vt:lpstr>Scanner로 쉽게 키 입력</vt:lpstr>
      <vt:lpstr>Scanner를 이용한 키 입력</vt:lpstr>
      <vt:lpstr>Scanner 주요 메소드</vt:lpstr>
      <vt:lpstr>예제 2-4 : Scanner를 이용한 키 입력 연습</vt:lpstr>
      <vt:lpstr>식과 연산자</vt:lpstr>
      <vt:lpstr>연산자 우선순위</vt:lpstr>
      <vt:lpstr>산술 연산자</vt:lpstr>
      <vt:lpstr>예제 2-5 : /와 % 산술 연산</vt:lpstr>
      <vt:lpstr>증감 연산</vt:lpstr>
      <vt:lpstr>대입 연산</vt:lpstr>
      <vt:lpstr>예제 2-6 : 대입 연산자와 증감 연산자 사용</vt:lpstr>
      <vt:lpstr>비교 연산과 논리 연산</vt:lpstr>
      <vt:lpstr>비교 연산과 논리 연산의 복합 사례</vt:lpstr>
      <vt:lpstr>예제 2-7 : 비교 연산자와 논리 연산자 사용하기</vt:lpstr>
      <vt:lpstr>조건 연산자 ?:</vt:lpstr>
      <vt:lpstr>예제 2-8 : 조건 연산</vt:lpstr>
      <vt:lpstr>비트 연산</vt:lpstr>
      <vt:lpstr>비트 논리 연산</vt:lpstr>
      <vt:lpstr>비트 논리 연산 응용</vt:lpstr>
      <vt:lpstr>시프트 연산자의 사례</vt:lpstr>
      <vt:lpstr>예제 2-9 : 비트 논리 연산과 비트 시프트 연산</vt:lpstr>
      <vt:lpstr>단순 if문</vt:lpstr>
      <vt:lpstr>예제 2-10 : if문 사용하기 </vt:lpstr>
      <vt:lpstr>조건문 – if-else</vt:lpstr>
      <vt:lpstr>예제 2-11 : if-else 사용하기 </vt:lpstr>
      <vt:lpstr>다중 if-else 문</vt:lpstr>
      <vt:lpstr>예제 2-12 : 다중 if-else로 학점 매기기</vt:lpstr>
      <vt:lpstr>예제 2-13 : 중첩 if-else 문 사례</vt:lpstr>
      <vt:lpstr>switch문</vt:lpstr>
      <vt:lpstr>예제 2-14 switch 문으로 학점 매기기</vt:lpstr>
      <vt:lpstr>switch문에서 벗어나기</vt:lpstr>
      <vt:lpstr>case 문의 값</vt:lpstr>
      <vt:lpstr>예제 2-15 : switch 문 활용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192</cp:revision>
  <dcterms:created xsi:type="dcterms:W3CDTF">2011-08-27T14:53:28Z</dcterms:created>
  <dcterms:modified xsi:type="dcterms:W3CDTF">2018-05-17T02:07:47Z</dcterms:modified>
</cp:coreProperties>
</file>